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69" r:id="rId13"/>
    <p:sldId id="259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72" autoAdjust="0"/>
    <p:restoredTop sz="95187"/>
  </p:normalViewPr>
  <p:slideViewPr>
    <p:cSldViewPr snapToGrid="0">
      <p:cViewPr>
        <p:scale>
          <a:sx n="100" d="100"/>
          <a:sy n="100" d="100"/>
        </p:scale>
        <p:origin x="136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6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6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56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76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2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4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2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93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FDC2A4F-FDCC-4761-AED1-0CF6676E3050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A3BECE-9E23-476E-8CA2-113200FC6A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A Module </a:t>
            </a:r>
            <a:r>
              <a:rPr lang="en-US" dirty="0" smtClean="0"/>
              <a:t>Unit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 some good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14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CBPR as a means a framework for good</a:t>
            </a:r>
          </a:p>
          <a:p>
            <a:r>
              <a:rPr lang="en-US" dirty="0" smtClean="0"/>
              <a:t>-not just asking permission for something you’ve already decided to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1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Insurgent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Gaudry’s</a:t>
            </a:r>
            <a:r>
              <a:rPr lang="en-US" dirty="0" smtClean="0"/>
              <a:t> model as a type of CBPR</a:t>
            </a:r>
          </a:p>
          <a:p>
            <a:r>
              <a:rPr lang="en-US" dirty="0" smtClean="0"/>
              <a:t>-how does it relate to indigenous research paradigms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CBPR</a:t>
            </a:r>
          </a:p>
          <a:p>
            <a:r>
              <a:rPr lang="en-US" dirty="0" err="1" smtClean="0"/>
              <a:t>Gaudry’s</a:t>
            </a:r>
            <a:r>
              <a:rPr lang="en-US" dirty="0" smtClean="0"/>
              <a:t> insurgent research as a subset of CBPR</a:t>
            </a:r>
          </a:p>
          <a:p>
            <a:r>
              <a:rPr lang="en-US" dirty="0" smtClean="0"/>
              <a:t>Questions to guide reading and 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24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If including pictures, please save the credits or the original link for any picture in a separate word document for Teresa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If including pictures, please save the credits or the original link for any picture in a separate word document for Teresa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8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&amp; Acknowledgments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Science Foundation grants 1449465, </a:t>
            </a:r>
            <a:r>
              <a:rPr lang="en-US" dirty="0" smtClean="0"/>
              <a:t>1540447</a:t>
            </a:r>
          </a:p>
          <a:p>
            <a:endParaRPr lang="en-US" dirty="0"/>
          </a:p>
          <a:p>
            <a:r>
              <a:rPr lang="en-US" dirty="0" smtClean="0"/>
              <a:t>James Brooks, Mesa of Sorrows</a:t>
            </a:r>
          </a:p>
          <a:p>
            <a:endParaRPr lang="en-US" dirty="0"/>
          </a:p>
          <a:p>
            <a:r>
              <a:rPr lang="en-US" dirty="0" smtClean="0"/>
              <a:t>Adam </a:t>
            </a:r>
            <a:r>
              <a:rPr lang="en-US" dirty="0" err="1" smtClean="0"/>
              <a:t>Gaudry</a:t>
            </a:r>
            <a:r>
              <a:rPr lang="en-US" dirty="0" smtClean="0"/>
              <a:t>, Insurgent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315968"/>
          </a:xfrm>
        </p:spPr>
        <p:txBody>
          <a:bodyPr vert="horz" lIns="45720" tIns="45720" rIns="45720" bIns="45720" rtlCol="0" anchor="t">
            <a:normAutofit fontScale="70000" lnSpcReduction="20000"/>
          </a:bodyPr>
          <a:lstStyle/>
          <a:p>
            <a:r>
              <a:rPr lang="en-US" dirty="0" smtClean="0"/>
              <a:t>Community-based participatory research (where community drives the research questions and methods)</a:t>
            </a:r>
          </a:p>
          <a:p>
            <a:r>
              <a:rPr lang="en-US" dirty="0" smtClean="0"/>
              <a:t>Other model of research framing: Insurgent </a:t>
            </a:r>
            <a:r>
              <a:rPr lang="en-US" dirty="0"/>
              <a:t>research (Adam </a:t>
            </a:r>
            <a:r>
              <a:rPr lang="en-US" dirty="0" err="1"/>
              <a:t>Gaudry</a:t>
            </a:r>
            <a:r>
              <a:rPr lang="en-US" dirty="0"/>
              <a:t>) – orienting knowledge-creation toward Indigenous worldviews; directing responsibility toward community; validates indigenous worldview, non-action can be insurgent and </a:t>
            </a:r>
            <a:r>
              <a:rPr lang="en-US" dirty="0" smtClean="0"/>
              <a:t>good</a:t>
            </a:r>
            <a:endParaRPr lang="en-US" dirty="0"/>
          </a:p>
          <a:p>
            <a:r>
              <a:rPr lang="en-US" dirty="0" smtClean="0"/>
              <a:t>What equals “good” and who defines it? (outcome, process, goodwill, relationships)</a:t>
            </a:r>
          </a:p>
          <a:p>
            <a:r>
              <a:rPr lang="en-US" dirty="0" smtClean="0"/>
              <a:t>-cross-cultural conceptions of “good”</a:t>
            </a:r>
          </a:p>
          <a:p>
            <a:pPr marL="0" indent="0">
              <a:buNone/>
            </a:pPr>
            <a:r>
              <a:rPr lang="en-US" dirty="0" smtClean="0"/>
              <a:t>-beneficence (favor interest and wellbeing of client)</a:t>
            </a:r>
          </a:p>
          <a:p>
            <a:r>
              <a:rPr lang="en-US" dirty="0" smtClean="0"/>
              <a:t>-humility as good, how can my skills help you</a:t>
            </a:r>
          </a:p>
          <a:p>
            <a:r>
              <a:rPr lang="en-US" dirty="0" smtClean="0"/>
              <a:t>-ethical, religious, economic, cultural</a:t>
            </a:r>
          </a:p>
          <a:p>
            <a:r>
              <a:rPr lang="en-US" dirty="0" smtClean="0"/>
              <a:t>-community-readiness in relation to return of ancestors and objects</a:t>
            </a:r>
          </a:p>
          <a:p>
            <a:r>
              <a:rPr lang="en-US" dirty="0" smtClean="0"/>
              <a:t>-culturally collaborative process of defining good in any </a:t>
            </a:r>
            <a:r>
              <a:rPr lang="en-US" dirty="0" err="1" smtClean="0"/>
              <a:t>paritcular</a:t>
            </a:r>
            <a:r>
              <a:rPr lang="en-US" dirty="0" smtClean="0"/>
              <a:t> instance</a:t>
            </a:r>
          </a:p>
          <a:p>
            <a:r>
              <a:rPr lang="en-US" dirty="0" smtClean="0"/>
              <a:t>-following the law versus not doing bad versus doing good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 are the issues that matter? Sovereignty, health, self-sufficiency</a:t>
            </a:r>
          </a:p>
        </p:txBody>
      </p:sp>
    </p:spTree>
    <p:extLst>
      <p:ext uri="{BB962C8B-B14F-4D97-AF65-F5344CB8AC3E}">
        <p14:creationId xmlns:p14="http://schemas.microsoft.com/office/powerpoint/2010/main" val="77338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Processuality</a:t>
            </a:r>
            <a:r>
              <a:rPr lang="en-US" dirty="0" smtClean="0"/>
              <a:t> of good, </a:t>
            </a:r>
            <a:r>
              <a:rPr lang="en-US" dirty="0"/>
              <a:t>Good as a process versus an outcome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8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4128" y="1892300"/>
            <a:ext cx="9720073" cy="4417060"/>
          </a:xfrm>
        </p:spPr>
        <p:txBody>
          <a:bodyPr>
            <a:normAutofit/>
          </a:bodyPr>
          <a:lstStyle/>
          <a:p>
            <a:r>
              <a:rPr lang="en-US" dirty="0" smtClean="0"/>
              <a:t>Students will:</a:t>
            </a:r>
          </a:p>
          <a:p>
            <a:r>
              <a:rPr lang="en-US" dirty="0" smtClean="0"/>
              <a:t>-gain an awareness of how knowledge-creation can be oriented toward communities first</a:t>
            </a:r>
          </a:p>
          <a:p>
            <a:r>
              <a:rPr lang="en-US" dirty="0" smtClean="0"/>
              <a:t>-gain an awareness of their responsibility as a researcher toward communities</a:t>
            </a:r>
          </a:p>
          <a:p>
            <a:r>
              <a:rPr lang="en-US" dirty="0" smtClean="0"/>
              <a:t>-recognize the validity of Indigenous worldviews</a:t>
            </a:r>
          </a:p>
        </p:txBody>
      </p:sp>
    </p:spTree>
    <p:extLst>
      <p:ext uri="{BB962C8B-B14F-4D97-AF65-F5344CB8AC3E}">
        <p14:creationId xmlns:p14="http://schemas.microsoft.com/office/powerpoint/2010/main" val="321440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is no universal definition of good, confront pre-conceived notions of good and where those come from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5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</a:t>
            </a:r>
            <a:r>
              <a:rPr lang="en-US" dirty="0"/>
              <a:t>is a collaborative definition among the group, culture, [and researcher] (insurgent view would hold group definition as only; social sovereignty; on indigenous terms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94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indigenous </a:t>
            </a:r>
            <a:r>
              <a:rPr lang="en-US" dirty="0"/>
              <a:t>groups </a:t>
            </a:r>
            <a:r>
              <a:rPr lang="en-US" dirty="0" smtClean="0"/>
              <a:t>are differentiated </a:t>
            </a:r>
            <a:r>
              <a:rPr lang="en-US" dirty="0"/>
              <a:t>in their potential needs and responses (what does good in one case may not do good in another)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92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/>
              <a:t>operates in NAGPRA (recognized and not tribes) and </a:t>
            </a:r>
            <a:r>
              <a:rPr lang="en-US" dirty="0" smtClean="0"/>
              <a:t>power </a:t>
            </a:r>
            <a:r>
              <a:rPr lang="en-US" dirty="0"/>
              <a:t>attenuates notions of good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69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Ultimately, whose </a:t>
            </a:r>
            <a:r>
              <a:rPr lang="en-US" dirty="0"/>
              <a:t>good is being </a:t>
            </a:r>
            <a:r>
              <a:rPr lang="en-US" dirty="0" smtClean="0"/>
              <a:t>served?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7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215</TotalTime>
  <Words>439</Words>
  <Application>Microsoft Macintosh PowerPoint</Application>
  <PresentationFormat>Widescreen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</vt:lpstr>
      <vt:lpstr>Teaching A Module Unit 15</vt:lpstr>
      <vt:lpstr>List of Topics Covered</vt:lpstr>
      <vt:lpstr>More topics</vt:lpstr>
      <vt:lpstr>Learning Goals</vt:lpstr>
      <vt:lpstr>Content 1</vt:lpstr>
      <vt:lpstr>Content 2</vt:lpstr>
      <vt:lpstr>Content 3</vt:lpstr>
      <vt:lpstr>Content 4</vt:lpstr>
      <vt:lpstr>Content 5</vt:lpstr>
      <vt:lpstr>CBPR</vt:lpstr>
      <vt:lpstr>Insurgent Research</vt:lpstr>
      <vt:lpstr>Case Study</vt:lpstr>
      <vt:lpstr>Reminder</vt:lpstr>
      <vt:lpstr>References &amp; Acknowledgments</vt:lpstr>
    </vt:vector>
  </TitlesOfParts>
  <Company>Indiana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 Module Unit</dc:title>
  <dc:creator>Nichols, Teresa Ann</dc:creator>
  <cp:lastModifiedBy>Microsoft Office User</cp:lastModifiedBy>
  <cp:revision>21</cp:revision>
  <dcterms:created xsi:type="dcterms:W3CDTF">2017-04-24T18:27:57Z</dcterms:created>
  <dcterms:modified xsi:type="dcterms:W3CDTF">2017-08-02T22:39:48Z</dcterms:modified>
</cp:coreProperties>
</file>