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83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59" r:id="rId27"/>
    <p:sldId id="284" r:id="rId28"/>
    <p:sldId id="26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arns, Katherine Dowell" initials="KK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3" autoAdjust="0"/>
    <p:restoredTop sz="94676" autoAdjust="0"/>
  </p:normalViewPr>
  <p:slideViewPr>
    <p:cSldViewPr snapToGrid="0">
      <p:cViewPr>
        <p:scale>
          <a:sx n="52" d="100"/>
          <a:sy n="52" d="100"/>
        </p:scale>
        <p:origin x="-120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2T12:35:22.326" idx="1">
    <p:pos x="10" y="10"/>
    <p:text>we need to think about examples that help students see these principles in practice (maybe tasks that involve analyzing and looking for direct/indirect, high/low context; looking at transcripts/videos where people are misunderstanding each other; a final activity where they put that together)</p:text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7B166-1FB8-4E46-977D-4D33DFC4E19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357CA-1167-4341-89E9-69D3500F1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32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54F3A-2FC4-4BAB-9053-83B30A053F1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D26E0-D1FF-4C91-9AF0-F9799787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1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B0CB6CCB-4DA5-4EE6-AABF-2EABCC07A74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A7591EBF-D554-4271-BBEA-AC7E92321C32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72CFCCA3-7797-4B7D-B88B-878FB652496B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20D16D41-5FB1-4B83-AC99-54C937C85EBC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7EAE82B4-25E5-4A6E-B05F-2422D56A6929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99C26CEE-F8FF-479A-A345-40E43BD207EB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E45E028F-BB1E-4664-88BA-C140EAFB7AE3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C3DE8C64-4C7C-4337-9443-98115D2D987A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56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76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2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4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2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93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FDC2A4F-FDCC-4761-AED1-0CF6676E305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Different understandings of respect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PowerPoint Draft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sz="3200" dirty="0">
                <a:cs typeface="Times New Roman" charset="0"/>
              </a:rPr>
              <a:t>High Context	     			             </a:t>
            </a:r>
            <a:r>
              <a:rPr lang="en-US" sz="3200" dirty="0" smtClean="0">
                <a:cs typeface="Times New Roman" charset="0"/>
              </a:rPr>
              <a:t>        </a:t>
            </a:r>
            <a:r>
              <a:rPr lang="en-US" sz="3200" dirty="0">
                <a:cs typeface="Times New Roman" charset="0"/>
              </a:rPr>
              <a:t>Low Context</a:t>
            </a:r>
          </a:p>
          <a:p>
            <a:pPr>
              <a:buNone/>
              <a:defRPr/>
            </a:pPr>
            <a:r>
              <a:rPr lang="en-US" sz="2800" dirty="0">
                <a:cs typeface="Times New Roman" charset="0"/>
              </a:rPr>
              <a:t> </a:t>
            </a:r>
          </a:p>
          <a:p>
            <a:pPr>
              <a:buNone/>
              <a:defRPr/>
            </a:pPr>
            <a:r>
              <a:rPr lang="en-US" sz="2800" dirty="0">
                <a:cs typeface="Times New Roman" charset="0"/>
              </a:rPr>
              <a:t> </a:t>
            </a:r>
          </a:p>
          <a:p>
            <a:pPr marL="0" indent="0" algn="r">
              <a:buClr>
                <a:schemeClr val="hlink"/>
              </a:buClr>
              <a:buNone/>
              <a:defRPr/>
            </a:pPr>
            <a:endParaRPr lang="en-US" sz="2800" dirty="0"/>
          </a:p>
          <a:p>
            <a:pPr marL="0" indent="0">
              <a:buClr>
                <a:schemeClr val="hlink"/>
              </a:buClr>
              <a:buNone/>
              <a:defRPr/>
            </a:pPr>
            <a:endParaRPr lang="en-US" sz="2800" dirty="0"/>
          </a:p>
          <a:p>
            <a:pPr marL="0" indent="0">
              <a:buClr>
                <a:schemeClr val="hlink"/>
              </a:buClr>
              <a:buNone/>
              <a:defRPr/>
            </a:pPr>
            <a:endParaRPr lang="en-US" sz="2800" dirty="0"/>
          </a:p>
          <a:p>
            <a:pPr marL="0" indent="0" algn="r">
              <a:buClr>
                <a:schemeClr val="hlink"/>
              </a:buClr>
              <a:buNone/>
              <a:defRPr/>
            </a:pPr>
            <a:r>
              <a:rPr lang="en-US" sz="2400" dirty="0"/>
              <a:t>(from </a:t>
            </a:r>
            <a:r>
              <a:rPr lang="en-US" sz="2400" i="1" dirty="0">
                <a:cs typeface="Times New Roman" charset="0"/>
              </a:rPr>
              <a:t>Culture Matters: The Peace Corps Cross-Cultural Workbook</a:t>
            </a:r>
            <a:r>
              <a:rPr lang="en-US" sz="2400" dirty="0">
                <a:cs typeface="Times New Roman" charset="0"/>
              </a:rPr>
              <a:t>. </a:t>
            </a:r>
          </a:p>
          <a:p>
            <a:pPr marL="0" indent="0" algn="r">
              <a:buClr>
                <a:schemeClr val="hlink"/>
              </a:buClr>
              <a:buNone/>
              <a:defRPr/>
            </a:pPr>
            <a:r>
              <a:rPr lang="en-US" sz="2400" dirty="0">
                <a:cs typeface="Times New Roman" charset="0"/>
              </a:rPr>
              <a:t>Washington D.C: US Government Printing Office</a:t>
            </a:r>
          </a:p>
          <a:p>
            <a:endParaRPr lang="en-US" dirty="0"/>
          </a:p>
        </p:txBody>
      </p:sp>
      <p:cxnSp>
        <p:nvCxnSpPr>
          <p:cNvPr id="4" name="Straight Arrow Connector 6"/>
          <p:cNvCxnSpPr>
            <a:cxnSpLocks noChangeShapeType="1"/>
          </p:cNvCxnSpPr>
          <p:nvPr/>
        </p:nvCxnSpPr>
        <p:spPr bwMode="auto">
          <a:xfrm>
            <a:off x="1031966" y="3947841"/>
            <a:ext cx="9679577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3209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context vs. low 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1918376"/>
            <a:ext cx="4754880" cy="822960"/>
          </a:xfrm>
        </p:spPr>
        <p:txBody>
          <a:bodyPr/>
          <a:lstStyle/>
          <a:p>
            <a:r>
              <a:rPr lang="en-US" dirty="0" smtClean="0"/>
              <a:t>High Context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706528"/>
            <a:ext cx="4754880" cy="3341572"/>
          </a:xfrm>
        </p:spPr>
        <p:txBody>
          <a:bodyPr>
            <a:noAutofit/>
          </a:bodyPr>
          <a:lstStyle/>
          <a:p>
            <a:pPr lvl="1"/>
            <a:r>
              <a:rPr lang="en-US" altLang="en-US" sz="2000" dirty="0">
                <a:cs typeface="Times New Roman" pitchFamily="18" charset="0"/>
              </a:rPr>
              <a:t>Relies on “shared” experiences</a:t>
            </a:r>
          </a:p>
          <a:p>
            <a:pPr lvl="1"/>
            <a:r>
              <a:rPr lang="en-US" altLang="en-US" sz="2000" dirty="0">
                <a:cs typeface="Times New Roman" pitchFamily="18" charset="0"/>
              </a:rPr>
              <a:t>Most of the information is in the physical context or internalized in the person</a:t>
            </a:r>
          </a:p>
          <a:p>
            <a:pPr lvl="1"/>
            <a:r>
              <a:rPr lang="en-US" altLang="en-US" sz="2000" dirty="0">
                <a:cs typeface="Times New Roman" pitchFamily="18" charset="0"/>
              </a:rPr>
              <a:t>Very little is in the coded, explicit, transmitted part of the message </a:t>
            </a:r>
          </a:p>
          <a:p>
            <a:pPr lvl="1"/>
            <a:r>
              <a:rPr lang="en-US" altLang="en-US" sz="2000" dirty="0">
                <a:cs typeface="Times New Roman" pitchFamily="18" charset="0"/>
              </a:rPr>
              <a:t>Implied word meanings</a:t>
            </a:r>
            <a:endParaRPr lang="en-US" altLang="en-US" sz="2000" dirty="0"/>
          </a:p>
          <a:p>
            <a:pPr lvl="1"/>
            <a:r>
              <a:rPr lang="en-US" altLang="en-US" sz="2000" dirty="0"/>
              <a:t>Communication is like that of twins.</a:t>
            </a:r>
          </a:p>
          <a:p>
            <a:pPr lvl="1"/>
            <a:r>
              <a:rPr lang="en-US" altLang="en-US" sz="2000" dirty="0"/>
              <a:t>You have to read between the lines.</a:t>
            </a:r>
          </a:p>
          <a:p>
            <a:pPr lvl="1"/>
            <a:r>
              <a:rPr lang="en-US" altLang="en-US" sz="2000" dirty="0"/>
              <a:t>“Yes” means I hear you.</a:t>
            </a:r>
          </a:p>
          <a:p>
            <a:pPr lvl="1"/>
            <a:r>
              <a:rPr lang="en-US" altLang="en-US" sz="2000" dirty="0"/>
              <a:t>People engage in small talk and catch up before getting down to </a:t>
            </a:r>
            <a:r>
              <a:rPr lang="en-US" altLang="en-US" sz="2000" dirty="0" smtClean="0"/>
              <a:t>business.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1918376"/>
            <a:ext cx="4754880" cy="822960"/>
          </a:xfrm>
        </p:spPr>
        <p:txBody>
          <a:bodyPr/>
          <a:lstStyle/>
          <a:p>
            <a:r>
              <a:rPr lang="en-US" dirty="0" smtClean="0"/>
              <a:t>Low Context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706528"/>
            <a:ext cx="4754880" cy="3341572"/>
          </a:xfrm>
        </p:spPr>
        <p:txBody>
          <a:bodyPr>
            <a:noAutofit/>
          </a:bodyPr>
          <a:lstStyle/>
          <a:p>
            <a:pPr lvl="1"/>
            <a:r>
              <a:rPr lang="en-US" altLang="en-US" sz="2000" dirty="0"/>
              <a:t>Few “shared” experiences </a:t>
            </a:r>
          </a:p>
          <a:p>
            <a:pPr lvl="1"/>
            <a:r>
              <a:rPr lang="en-US" altLang="en-US" sz="2000" dirty="0"/>
              <a:t>Little information in physical context or internalized in the person</a:t>
            </a:r>
          </a:p>
          <a:p>
            <a:pPr lvl="1"/>
            <a:r>
              <a:rPr lang="en-US" altLang="en-US" sz="2000" dirty="0"/>
              <a:t>Majority is in the coded, explicit, transmitted part of the message</a:t>
            </a:r>
          </a:p>
          <a:p>
            <a:pPr lvl="1"/>
            <a:r>
              <a:rPr lang="en-US" altLang="en-US" sz="2000" dirty="0"/>
              <a:t>Literal word </a:t>
            </a:r>
            <a:r>
              <a:rPr lang="en-US" altLang="en-US" sz="2000" dirty="0" smtClean="0"/>
              <a:t>meanings</a:t>
            </a:r>
            <a:r>
              <a:rPr lang="en-US" altLang="en-US" sz="2000" dirty="0"/>
              <a:t> 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Communication </a:t>
            </a:r>
            <a:r>
              <a:rPr lang="en-US" altLang="en-US" sz="2000" dirty="0"/>
              <a:t>is like that between </a:t>
            </a:r>
            <a:r>
              <a:rPr lang="en-US" altLang="en-US" sz="2000" dirty="0" smtClean="0"/>
              <a:t>casual </a:t>
            </a:r>
            <a:r>
              <a:rPr lang="en-US" altLang="en-US" sz="2000" dirty="0"/>
              <a:t>acquaintances.</a:t>
            </a:r>
          </a:p>
          <a:p>
            <a:pPr lvl="1"/>
            <a:r>
              <a:rPr lang="en-US" altLang="en-US" sz="2000" dirty="0"/>
              <a:t>You “tell it like it is”.</a:t>
            </a:r>
          </a:p>
          <a:p>
            <a:pPr lvl="1"/>
            <a:r>
              <a:rPr lang="en-US" altLang="en-US" sz="2000" dirty="0"/>
              <a:t>“Yes” means yes.</a:t>
            </a:r>
          </a:p>
          <a:p>
            <a:pPr lvl="1"/>
            <a:r>
              <a:rPr lang="en-US" altLang="en-US" sz="2000" dirty="0"/>
              <a:t>People </a:t>
            </a:r>
            <a:r>
              <a:rPr lang="en-US" altLang="en-US" sz="2000" dirty="0" smtClean="0"/>
              <a:t>do business </a:t>
            </a:r>
            <a:r>
              <a:rPr lang="en-US" altLang="en-US" sz="2000" dirty="0"/>
              <a:t>first, then </a:t>
            </a:r>
            <a:r>
              <a:rPr lang="en-US" altLang="en-US" sz="2000" dirty="0" smtClean="0"/>
              <a:t>catch up.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85984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Directness and Context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2209800"/>
            <a:ext cx="97536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dirty="0" smtClean="0">
                <a:cs typeface="Times New Roman" charset="0"/>
              </a:rPr>
              <a:t>    Indirect </a:t>
            </a:r>
            <a:r>
              <a:rPr lang="en-US" dirty="0">
                <a:cs typeface="Times New Roman" charset="0"/>
              </a:rPr>
              <a:t>		                           </a:t>
            </a:r>
            <a:r>
              <a:rPr lang="en-US" dirty="0" smtClean="0">
                <a:cs typeface="Times New Roman" charset="0"/>
              </a:rPr>
              <a:t>              Direct</a:t>
            </a:r>
            <a:endParaRPr lang="en-US" dirty="0">
              <a:cs typeface="Times New Roman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>
              <a:cs typeface="Times New Roman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>
              <a:cs typeface="Times New Roman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cs typeface="Times New Roman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>
              <a:cs typeface="Times New Roman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 smtClean="0">
                <a:cs typeface="Times New Roman" charset="0"/>
              </a:rPr>
              <a:t>   High Context                                         Low Context</a:t>
            </a:r>
            <a:r>
              <a:rPr lang="en-US" sz="2800" dirty="0" smtClean="0">
                <a:cs typeface="Times New Roman" charset="0"/>
              </a:rPr>
              <a:t> </a:t>
            </a:r>
            <a:endParaRPr lang="en-US" sz="2800" dirty="0" smtClean="0"/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1522549" y="2971800"/>
            <a:ext cx="8700443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1522549" y="5876544"/>
            <a:ext cx="8700443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V="1">
            <a:off x="2438400" y="3376289"/>
            <a:ext cx="0" cy="160019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V="1">
            <a:off x="9245600" y="3350192"/>
            <a:ext cx="0" cy="160019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5992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and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Adaptation and Individual Differences</a:t>
            </a:r>
          </a:p>
          <a:p>
            <a:r>
              <a:rPr lang="en-US" sz="3200" dirty="0" smtClean="0"/>
              <a:t>Power and Status</a:t>
            </a:r>
          </a:p>
          <a:p>
            <a:r>
              <a:rPr lang="en-US" sz="3200" dirty="0" smtClean="0"/>
              <a:t>“White Privilege”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6761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and individual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200" dirty="0">
                <a:latin typeface="+mj-lt"/>
              </a:rPr>
              <a:t>No Cultural Adaptation	 	    </a:t>
            </a:r>
            <a:r>
              <a:rPr lang="en-US" altLang="en-US" sz="3200" dirty="0" smtClean="0">
                <a:latin typeface="+mj-lt"/>
              </a:rPr>
              <a:t>                                             </a:t>
            </a:r>
            <a:r>
              <a:rPr lang="en-US" altLang="en-US" sz="3200" dirty="0">
                <a:latin typeface="+mj-lt"/>
              </a:rPr>
              <a:t>Total Assimilation</a:t>
            </a:r>
          </a:p>
          <a:p>
            <a:pPr marL="0" indent="0" algn="ctr">
              <a:buNone/>
            </a:pPr>
            <a:endParaRPr lang="en-US" altLang="en-US" sz="1100" dirty="0">
              <a:latin typeface="Arial" charset="0"/>
            </a:endParaRPr>
          </a:p>
          <a:p>
            <a:pPr marL="0" indent="0">
              <a:buNone/>
            </a:pPr>
            <a:r>
              <a:rPr lang="en-US" altLang="en-US" dirty="0">
                <a:latin typeface="Arial" charset="0"/>
              </a:rPr>
              <a:t> </a:t>
            </a:r>
            <a:endParaRPr lang="en-US" alt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l-GR" altLang="en-US" dirty="0" smtClean="0">
                <a:latin typeface="Arial" charset="0"/>
              </a:rPr>
              <a:t>α</a:t>
            </a:r>
            <a:r>
              <a:rPr lang="en-US" altLang="en-US" dirty="0" smtClean="0">
                <a:latin typeface="Arial" charset="0"/>
              </a:rPr>
              <a:t> </a:t>
            </a:r>
            <a:r>
              <a:rPr lang="en-US" altLang="en-US" dirty="0">
                <a:latin typeface="Arial" charset="0"/>
              </a:rPr>
              <a:t>				    			                         </a:t>
            </a:r>
            <a:r>
              <a:rPr lang="en-US" altLang="en-US" dirty="0" smtClean="0">
                <a:latin typeface="Arial" charset="0"/>
              </a:rPr>
              <a:t>            ß</a:t>
            </a:r>
            <a:endParaRPr lang="en-US" altLang="en-US" dirty="0">
              <a:latin typeface="Arial" charset="0"/>
            </a:endParaRPr>
          </a:p>
          <a:p>
            <a:pPr marL="0" indent="0" algn="ctr">
              <a:buNone/>
            </a:pPr>
            <a:endParaRPr lang="en-US" altLang="en-US" dirty="0">
              <a:latin typeface="Arial" charset="0"/>
            </a:endParaRPr>
          </a:p>
          <a:p>
            <a:pPr marL="0" indent="0" algn="r">
              <a:buNone/>
            </a:pPr>
            <a:r>
              <a:rPr lang="en-US" altLang="en-US" sz="2400" dirty="0">
                <a:latin typeface="Arial" charset="0"/>
              </a:rPr>
              <a:t>		</a:t>
            </a:r>
            <a:endParaRPr lang="en-US" altLang="en-US" sz="2400" dirty="0" smtClean="0">
              <a:latin typeface="Arial" charset="0"/>
            </a:endParaRPr>
          </a:p>
          <a:p>
            <a:pPr marL="0" indent="0" algn="r">
              <a:buNone/>
            </a:pPr>
            <a:r>
              <a:rPr lang="en-US" altLang="en-US" sz="2400" dirty="0" smtClean="0"/>
              <a:t>(</a:t>
            </a:r>
            <a:r>
              <a:rPr lang="en-US" altLang="en-US" sz="2400" dirty="0"/>
              <a:t>From </a:t>
            </a:r>
            <a:r>
              <a:rPr lang="en-US" altLang="en-US" sz="2400" i="1" dirty="0"/>
              <a:t>The </a:t>
            </a:r>
            <a:r>
              <a:rPr lang="en-US" altLang="en-US" sz="2400" i="1" dirty="0" smtClean="0"/>
              <a:t>Toolkit for Cross-Cultural Collaboration</a:t>
            </a:r>
            <a:r>
              <a:rPr lang="en-US" altLang="en-US" sz="2400" dirty="0" smtClean="0"/>
              <a:t>, </a:t>
            </a:r>
            <a:endParaRPr lang="en-US" altLang="en-US" sz="2400" dirty="0"/>
          </a:p>
          <a:p>
            <a:pPr marL="0" indent="0" algn="r">
              <a:buNone/>
            </a:pPr>
            <a:r>
              <a:rPr lang="en-US" altLang="en-US" sz="2400" dirty="0" smtClean="0"/>
              <a:t>Elliott</a:t>
            </a:r>
            <a:r>
              <a:rPr lang="en-US" altLang="en-US" sz="2400" dirty="0"/>
              <a:t>, Adams, and </a:t>
            </a:r>
            <a:r>
              <a:rPr lang="en-US" altLang="en-US" sz="2400" dirty="0" err="1" smtClean="0"/>
              <a:t>Sockalingham</a:t>
            </a:r>
            <a:r>
              <a:rPr lang="en-US" altLang="en-US" sz="2400" dirty="0" smtClean="0"/>
              <a:t> 2016)</a:t>
            </a:r>
            <a:endParaRPr lang="en-US" altLang="en-US" sz="2400" dirty="0"/>
          </a:p>
        </p:txBody>
      </p:sp>
      <p:cxnSp>
        <p:nvCxnSpPr>
          <p:cNvPr id="4" name="Straight Arrow Connector 6"/>
          <p:cNvCxnSpPr>
            <a:cxnSpLocks noChangeShapeType="1"/>
          </p:cNvCxnSpPr>
          <p:nvPr/>
        </p:nvCxnSpPr>
        <p:spPr bwMode="auto">
          <a:xfrm>
            <a:off x="1463040" y="3924574"/>
            <a:ext cx="86868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6795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status (implied)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High context = more equal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Low context = power differential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Direct communication = more explicit, aggressive, immediate gratification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/>
              <a:t>Indirect </a:t>
            </a:r>
            <a:r>
              <a:rPr lang="en-US" altLang="en-US" sz="2400" dirty="0"/>
              <a:t>communication = more implicit, passive, delayed gratification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33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“white privilege”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When I am told about our national heritage or about "civilization," I am shown that people of my color made it what it is.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 can be pretty sure of having my voice heard in a group in which I am the only member of my race.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 am never asked to speak for all the people of my racial group.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 will feel welcomed and "normal" in the usual walks of public life, institutional and social.</a:t>
            </a:r>
          </a:p>
          <a:p>
            <a:pPr marL="0" indent="0" algn="r">
              <a:buFont typeface="Wingdings" pitchFamily="2" charset="2"/>
              <a:buNone/>
              <a:defRPr/>
            </a:pPr>
            <a:endParaRPr lang="en-US" dirty="0"/>
          </a:p>
          <a:p>
            <a:pPr marL="0" indent="0" algn="r">
              <a:buNone/>
              <a:defRPr/>
            </a:pPr>
            <a:r>
              <a:rPr lang="en-US" dirty="0"/>
              <a:t>White Privilege: Unpacking the Invisible Knapsack, Peggy McIntosh. https://</a:t>
            </a:r>
            <a:r>
              <a:rPr lang="en-US" dirty="0" smtClean="0"/>
              <a:t>nationalseedproject.org/images/documents/Knapsack_plus_Notes-Peggy_McIntosh.pdf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04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Consultation in heritage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Consultation </a:t>
            </a:r>
            <a:r>
              <a:rPr lang="en-US" sz="2800" dirty="0"/>
              <a:t>is a meeting among interested parties to exchange information in order to help ALL parties make informed </a:t>
            </a:r>
            <a:r>
              <a:rPr lang="en-US" sz="2800" dirty="0" smtClean="0"/>
              <a:t>decisions.</a:t>
            </a:r>
          </a:p>
          <a:p>
            <a:r>
              <a:rPr lang="en-US" sz="2800" dirty="0"/>
              <a:t>It is </a:t>
            </a:r>
            <a:r>
              <a:rPr lang="en-US" sz="2800" dirty="0" smtClean="0"/>
              <a:t>an </a:t>
            </a:r>
            <a:r>
              <a:rPr lang="en-US" sz="2800" dirty="0"/>
              <a:t>ongoing process, not a one-time event. It is a requirement and a relationship. It is an obligation and an opportunity.</a:t>
            </a:r>
          </a:p>
          <a:p>
            <a:r>
              <a:rPr lang="en-US" sz="2800" dirty="0" smtClean="0"/>
              <a:t>Consultation is req</a:t>
            </a:r>
            <a:r>
              <a:rPr lang="en-US" sz="2800" dirty="0"/>
              <a:t>u</a:t>
            </a:r>
            <a:r>
              <a:rPr lang="en-US" sz="2800" dirty="0" smtClean="0"/>
              <a:t>ired by a variety of laws, regulations, policies, and procedures in order to ensure Tribes and other interested parties (“stakeholders”) are given the opportunity to provide input concerning projects.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8554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413D54DE-F1A0-43BE-8D4A-7DF05E2C729E}" type="slidenum">
              <a:rPr lang="en-US" altLang="en-US" sz="1400">
                <a:solidFill>
                  <a:schemeClr val="folHlink"/>
                </a:solidFill>
              </a:rPr>
              <a:pPr/>
              <a:t>18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  <a:cs typeface="Times New Roman" charset="0"/>
              </a:rPr>
              <a:t>Why consult?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None/>
            </a:pPr>
            <a:endParaRPr lang="en-US" altLang="en-US" dirty="0" smtClean="0">
              <a:solidFill>
                <a:srgbClr val="000000"/>
              </a:solidFill>
              <a:cs typeface="Times New Roman" charset="0"/>
            </a:endParaRPr>
          </a:p>
          <a:p>
            <a:pPr lvl="1"/>
            <a:r>
              <a:rPr lang="en-US" altLang="en-US" sz="2800" dirty="0" smtClean="0">
                <a:cs typeface="Times New Roman" charset="0"/>
              </a:rPr>
              <a:t>Federal laws</a:t>
            </a:r>
          </a:p>
          <a:p>
            <a:pPr lvl="1"/>
            <a:r>
              <a:rPr lang="en-US" altLang="en-US" sz="2800" dirty="0" smtClean="0">
                <a:cs typeface="Times New Roman" charset="0"/>
              </a:rPr>
              <a:t>Federal Regulations</a:t>
            </a:r>
          </a:p>
          <a:p>
            <a:pPr lvl="1"/>
            <a:r>
              <a:rPr lang="en-US" altLang="en-US" sz="2800" dirty="0" smtClean="0">
                <a:cs typeface="Times New Roman" charset="0"/>
              </a:rPr>
              <a:t>Executive Orders</a:t>
            </a:r>
          </a:p>
          <a:p>
            <a:pPr lvl="1"/>
            <a:r>
              <a:rPr lang="en-US" altLang="en-US" sz="2800" dirty="0" smtClean="0">
                <a:cs typeface="Times New Roman" charset="0"/>
              </a:rPr>
              <a:t>Other Reasons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7034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57D680E7-62ED-4EE7-A508-9F61D5E606FE}" type="slidenum">
              <a:rPr lang="en-US" altLang="en-US" sz="1400">
                <a:solidFill>
                  <a:schemeClr val="folHlink"/>
                </a:solidFill>
              </a:rPr>
              <a:pPr/>
              <a:t>19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Federal laws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smtClean="0">
                <a:cs typeface="Times New Roman" charset="0"/>
              </a:rPr>
              <a:t>National Historic Preservation Act (NHPA)</a:t>
            </a:r>
          </a:p>
          <a:p>
            <a:r>
              <a:rPr lang="en-US" altLang="en-US" sz="2800" dirty="0" smtClean="0">
                <a:cs typeface="Times New Roman" charset="0"/>
              </a:rPr>
              <a:t>National Environmental Policy Act (NEPA </a:t>
            </a:r>
          </a:p>
          <a:p>
            <a:r>
              <a:rPr lang="en-US" altLang="en-US" sz="2800" dirty="0" smtClean="0">
                <a:cs typeface="Times New Roman" charset="0"/>
              </a:rPr>
              <a:t>Archeological Resources Protection Act (ARPA)</a:t>
            </a:r>
          </a:p>
          <a:p>
            <a:r>
              <a:rPr lang="en-US" altLang="en-US" sz="2800" dirty="0" smtClean="0">
                <a:cs typeface="Times New Roman" charset="0"/>
              </a:rPr>
              <a:t>Native American Graves Protection and Repatriation Act (NAGPRA)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1054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Impact of Language and Culture on Interactions</a:t>
            </a:r>
          </a:p>
          <a:p>
            <a:r>
              <a:rPr lang="en-US" sz="2800" dirty="0" smtClean="0"/>
              <a:t>Communication Styles and Context</a:t>
            </a:r>
          </a:p>
          <a:p>
            <a:r>
              <a:rPr lang="en-US" sz="2800" dirty="0" smtClean="0"/>
              <a:t>Power and Status</a:t>
            </a:r>
          </a:p>
          <a:p>
            <a:r>
              <a:rPr lang="en-US" sz="2800" dirty="0" smtClean="0"/>
              <a:t>Consultation</a:t>
            </a:r>
          </a:p>
        </p:txBody>
      </p:sp>
    </p:spTree>
    <p:extLst>
      <p:ext uri="{BB962C8B-B14F-4D97-AF65-F5344CB8AC3E}">
        <p14:creationId xmlns:p14="http://schemas.microsoft.com/office/powerpoint/2010/main" val="7733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657752E8-103F-4856-8F33-545DB476CD11}" type="slidenum">
              <a:rPr lang="en-US" altLang="en-US" sz="1400">
                <a:solidFill>
                  <a:schemeClr val="folHlink"/>
                </a:solidFill>
              </a:rPr>
              <a:pPr/>
              <a:t>20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cs typeface="Times New Roman" charset="0"/>
              </a:rPr>
              <a:t>Federal regulations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10363200" cy="43434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Times New Roman" charset="0"/>
              </a:rPr>
              <a:t>36 CFR 60: National Register of Historic Places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36 CFR 800: Protection of Historic Properties (Section 106)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40 CFR 1500: Council on Environmental Quality 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43 CFR 7: Archeological Resources Protection Act: Final Uniform Regulations 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43 CFR 10: Native American Graves Protection and Repatriation Act Regulations; Final Rule 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51864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CC0D2DE3-EC39-4555-98C9-60471562FA1C}" type="slidenum">
              <a:rPr lang="en-US" altLang="en-US" sz="1400">
                <a:solidFill>
                  <a:schemeClr val="folHlink"/>
                </a:solidFill>
              </a:rPr>
              <a:pPr/>
              <a:t>21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cs typeface="Times New Roman" charset="0"/>
              </a:rPr>
              <a:t>Executive Memos</a:t>
            </a:r>
            <a:endParaRPr lang="en-US" altLang="en-US" sz="400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10363200" cy="4492752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dirty="0" smtClean="0">
                <a:cs typeface="Times New Roman" charset="0"/>
              </a:rPr>
              <a:t>EO 12875 (Enhancing </a:t>
            </a:r>
            <a:r>
              <a:rPr lang="en-US" altLang="en-US" sz="2800" dirty="0" err="1" smtClean="0">
                <a:cs typeface="Times New Roman" charset="0"/>
              </a:rPr>
              <a:t>Intergovermental</a:t>
            </a:r>
            <a:r>
              <a:rPr lang="en-US" altLang="en-US" sz="2800" dirty="0" smtClean="0">
                <a:cs typeface="Times New Roman" charset="0"/>
              </a:rPr>
              <a:t> Partnership)  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EO 13007 (Sacred Sites)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EO 13084 (Consultation and Coordination with Indian Tribal Governments) 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EO 13175 (Consultation and Coordination with Indian Tribal Governments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EO 13287 (Preserve America)</a:t>
            </a:r>
            <a:r>
              <a:rPr lang="en-US" alt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4548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49C865D1-5618-4B36-A869-4FBBEA11EB8D}" type="slidenum">
              <a:rPr lang="en-US" altLang="en-US" sz="1400">
                <a:solidFill>
                  <a:schemeClr val="folHlink"/>
                </a:solidFill>
              </a:rPr>
              <a:pPr/>
              <a:t>22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cs typeface="Times New Roman" charset="0"/>
              </a:rPr>
              <a:t>Other Reasons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cs typeface="Times New Roman" charset="0"/>
              </a:rPr>
              <a:t>Good Public Relations  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Easier to do early than after the fact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Cheaper to do early than after the fact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Easier to explain what </a:t>
            </a:r>
            <a:r>
              <a:rPr lang="en-US" altLang="en-US" sz="2800" i="1" dirty="0" smtClean="0">
                <a:cs typeface="Times New Roman" charset="0"/>
              </a:rPr>
              <a:t>might</a:t>
            </a:r>
            <a:r>
              <a:rPr lang="en-US" altLang="en-US" sz="2800" dirty="0" smtClean="0">
                <a:cs typeface="Times New Roman" charset="0"/>
              </a:rPr>
              <a:t> happen rather than wonder “what happened?”</a:t>
            </a:r>
          </a:p>
          <a:p>
            <a:pPr eaLnBrk="1" hangingPunct="1"/>
            <a:r>
              <a:rPr lang="en-US" altLang="en-US" sz="2800" dirty="0" smtClean="0">
                <a:cs typeface="Times New Roman" charset="0"/>
              </a:rPr>
              <a:t>It's the right thing to do.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38969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4CBF88ED-30FF-4B7D-8905-EA4493993421}" type="slidenum">
              <a:rPr lang="en-US" altLang="en-US" sz="1400">
                <a:solidFill>
                  <a:schemeClr val="folHlink"/>
                </a:solidFill>
              </a:rPr>
              <a:pPr/>
              <a:t>23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Levels of Consultation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2214563"/>
            <a:ext cx="5200651" cy="3881437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000000"/>
                </a:solidFill>
                <a:cs typeface="Times New Roman" charset="0"/>
              </a:rPr>
              <a:t>Formal Consultation Process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Initiate with telephone call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Follow up with letter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Face-to-face meeting (if possible)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Follow up with a letter restating the perceived results of the meeting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MOA/MOU as necessary</a:t>
            </a:r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6451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489700" y="2214563"/>
            <a:ext cx="5200651" cy="388143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000000"/>
                </a:solidFill>
                <a:cs typeface="Times New Roman" charset="0"/>
              </a:rPr>
              <a:t>Informal Consultation Process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Initiate with telephone call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Follow up with letter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Face-to-face meeting preferable, but perhaps not necessary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Follow up with a letter restating the perceived results of the meeting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74336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D649CD-F168-479F-9FE3-FE2E20DAAE96}" type="slidenum">
              <a:rPr lang="en-US" altLang="en-US" sz="1400">
                <a:solidFill>
                  <a:schemeClr val="folHlink"/>
                </a:solidFill>
              </a:rPr>
              <a:pPr/>
              <a:t>24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103632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Perceptions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2400" y="2286000"/>
            <a:ext cx="4572000" cy="331012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Federal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Telephone call sufficient</a:t>
            </a:r>
          </a:p>
          <a:p>
            <a:pPr lvl="1" eaLnBrk="1" hangingPunct="1"/>
            <a:endParaRPr lang="en-US" altLang="en-US" sz="2400" dirty="0" smtClean="0">
              <a:solidFill>
                <a:srgbClr val="000000"/>
              </a:solidFill>
              <a:cs typeface="Times New Roman" charset="0"/>
            </a:endParaRP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Letter sufficient</a:t>
            </a:r>
          </a:p>
          <a:p>
            <a:pPr lvl="2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Time limits</a:t>
            </a:r>
          </a:p>
          <a:p>
            <a:pPr lvl="2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Full-time personnel/staff</a:t>
            </a:r>
          </a:p>
          <a:p>
            <a:pPr lvl="2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No other on-going projects</a:t>
            </a:r>
          </a:p>
        </p:txBody>
      </p:sp>
      <p:sp>
        <p:nvSpPr>
          <p:cNvPr id="6656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0" y="2286000"/>
            <a:ext cx="5080000" cy="38404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Tribal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Telephone calls informational, NOT consultation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Letters indicate interest</a:t>
            </a:r>
          </a:p>
          <a:p>
            <a:pPr lvl="2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Often are not routed to correct individual in a timely manner</a:t>
            </a:r>
          </a:p>
          <a:p>
            <a:pPr lvl="2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Staff is often unpaid, unless grants are used</a:t>
            </a:r>
          </a:p>
          <a:p>
            <a:pPr lvl="2" eaLnBrk="1" hangingPunct="1"/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Staff often wears numerous "hats“</a:t>
            </a:r>
          </a:p>
        </p:txBody>
      </p:sp>
    </p:spTree>
    <p:extLst>
      <p:ext uri="{BB962C8B-B14F-4D97-AF65-F5344CB8AC3E}">
        <p14:creationId xmlns:p14="http://schemas.microsoft.com/office/powerpoint/2010/main" val="1225615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209BDF75-3888-4306-A078-7FB8086A80E7}" type="slidenum">
              <a:rPr lang="en-US" altLang="en-US" sz="1400">
                <a:solidFill>
                  <a:schemeClr val="folHlink"/>
                </a:solidFill>
              </a:rPr>
              <a:pPr/>
              <a:t>25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981200"/>
            <a:ext cx="5080000" cy="436473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Federal (continued)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Face-to-face meeting not necessary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0000"/>
              </a:solidFill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Assumes meeting results in a binding decision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0000"/>
              </a:solidFill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Formal documents are a must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***Assumes everyone understands words (and the results of the meeting) the same***</a:t>
            </a:r>
            <a:endParaRPr lang="en-US" altLang="en-US" sz="2400" dirty="0" smtClean="0"/>
          </a:p>
        </p:txBody>
      </p:sp>
      <p:sp>
        <p:nvSpPr>
          <p:cNvPr id="6861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07200" y="1981200"/>
            <a:ext cx="50800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Tribal (continued)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Face-to-face meetings often considered only true form of consultation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Decisions may not be made until much later and may require internal consultation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  <a:cs typeface="Times New Roman" charset="0"/>
              </a:rPr>
              <a:t>Formal documents may not be required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36281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If including pictures, please save the credits or the original link for any picture in a separate word document for Teresa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If including pictures, please save the credits or the original link for any picture in a separate word document for Teresa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Culture influences how we perceive and understand other humans.</a:t>
            </a:r>
          </a:p>
          <a:p>
            <a:r>
              <a:rPr lang="en-US" sz="2400" dirty="0" smtClean="0"/>
              <a:t>Communications styles can be Direct or Indirect</a:t>
            </a:r>
          </a:p>
          <a:p>
            <a:r>
              <a:rPr lang="en-US" sz="2400" dirty="0" smtClean="0"/>
              <a:t>Context influences Direct or Indirect communication</a:t>
            </a:r>
          </a:p>
          <a:p>
            <a:r>
              <a:rPr lang="en-US" sz="2400" dirty="0" smtClean="0"/>
              <a:t>Power, status, and privilege influences communication</a:t>
            </a:r>
          </a:p>
          <a:p>
            <a:r>
              <a:rPr lang="en-US" sz="2400" dirty="0" smtClean="0"/>
              <a:t>Consultation by </a:t>
            </a:r>
            <a:r>
              <a:rPr lang="en-US" sz="2400" smtClean="0"/>
              <a:t>federal agencies is </a:t>
            </a:r>
            <a:r>
              <a:rPr lang="en-US" sz="2400" dirty="0" smtClean="0"/>
              <a:t>required</a:t>
            </a:r>
          </a:p>
          <a:p>
            <a:r>
              <a:rPr lang="en-US" sz="2400" dirty="0" smtClean="0"/>
              <a:t>Consultation is influenced by communication styles and cultural interpretation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7361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&amp; Acknowledgments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</a:t>
            </a:r>
            <a:r>
              <a:rPr lang="en-US" smtClean="0"/>
              <a:t>Science Foundation </a:t>
            </a:r>
            <a:r>
              <a:rPr lang="en-US"/>
              <a:t>grants 1449465, 1540447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2400" dirty="0" smtClean="0"/>
          </a:p>
          <a:p>
            <a:pPr lvl="0"/>
            <a:r>
              <a:rPr lang="en-US" sz="2800" dirty="0" smtClean="0"/>
              <a:t>Recognize </a:t>
            </a:r>
            <a:r>
              <a:rPr lang="en-US" sz="2800" dirty="0"/>
              <a:t>that culture influences how we interact with others by:</a:t>
            </a:r>
          </a:p>
          <a:p>
            <a:pPr lvl="1"/>
            <a:r>
              <a:rPr lang="en-US" sz="2000" dirty="0"/>
              <a:t>Comparing direct and indirect communication </a:t>
            </a:r>
            <a:r>
              <a:rPr lang="en-US" sz="2000" dirty="0" smtClean="0"/>
              <a:t>styles </a:t>
            </a:r>
            <a:endParaRPr lang="en-US" sz="2000" dirty="0"/>
          </a:p>
          <a:p>
            <a:pPr lvl="1"/>
            <a:r>
              <a:rPr lang="en-US" sz="2000" dirty="0"/>
              <a:t>Analyzing the role of context in </a:t>
            </a:r>
            <a:r>
              <a:rPr lang="en-US" sz="2000" dirty="0" smtClean="0"/>
              <a:t>communication</a:t>
            </a:r>
            <a:endParaRPr lang="en-US" sz="2000" dirty="0"/>
          </a:p>
          <a:p>
            <a:pPr lvl="1"/>
            <a:r>
              <a:rPr lang="en-US" sz="2000" dirty="0"/>
              <a:t>Relating the impact of power and status to communication</a:t>
            </a:r>
          </a:p>
          <a:p>
            <a:pPr lvl="0"/>
            <a:r>
              <a:rPr lang="en-US" sz="2800" dirty="0"/>
              <a:t>Synthesize the role of consultation in federal relationships with tribes</a:t>
            </a:r>
          </a:p>
        </p:txBody>
      </p:sp>
    </p:spTree>
    <p:extLst>
      <p:ext uri="{BB962C8B-B14F-4D97-AF65-F5344CB8AC3E}">
        <p14:creationId xmlns:p14="http://schemas.microsoft.com/office/powerpoint/2010/main" val="32144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3866606"/>
            <a:ext cx="9720073" cy="2442754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3200" i="1" dirty="0"/>
              <a:t>“I know you think you understand what you thought I said, but I am not sure you realize that what you heard is not what I meant.”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altLang="en-US" sz="2400" dirty="0"/>
              <a:t>—Alan Greenspan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altLang="en-US" sz="2400" dirty="0"/>
              <a:t>Economist, Former Chair U.S. Federal Reserve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5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Culture Influences 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What we hear.</a:t>
            </a:r>
          </a:p>
          <a:p>
            <a:r>
              <a:rPr lang="en-US" altLang="en-US" sz="3200" dirty="0"/>
              <a:t>What we say.</a:t>
            </a:r>
          </a:p>
          <a:p>
            <a:r>
              <a:rPr lang="en-US" altLang="en-US" sz="3200" dirty="0"/>
              <a:t>How we hear things.</a:t>
            </a:r>
          </a:p>
          <a:p>
            <a:r>
              <a:rPr lang="en-US" altLang="en-US" sz="3200" dirty="0"/>
              <a:t>How we say things.</a:t>
            </a:r>
          </a:p>
          <a:p>
            <a:r>
              <a:rPr lang="en-US" altLang="en-US" sz="3200" dirty="0"/>
              <a:t>How we interpret things.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9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Direct/Indirect</a:t>
            </a:r>
          </a:p>
          <a:p>
            <a:r>
              <a:rPr lang="en-US" altLang="en-US" sz="3200" dirty="0"/>
              <a:t>High Context/Low Context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7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directness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3600" dirty="0">
                <a:cs typeface="Times New Roman" charset="0"/>
              </a:rPr>
              <a:t>Indirect 				                              </a:t>
            </a:r>
            <a:r>
              <a:rPr lang="en-US" sz="3600" dirty="0" smtClean="0">
                <a:cs typeface="Times New Roman" charset="0"/>
              </a:rPr>
              <a:t> </a:t>
            </a:r>
            <a:r>
              <a:rPr lang="en-US" sz="3600" dirty="0">
                <a:cs typeface="Times New Roman" charset="0"/>
              </a:rPr>
              <a:t>Direct</a:t>
            </a:r>
          </a:p>
          <a:p>
            <a:pPr>
              <a:buNone/>
              <a:defRPr/>
            </a:pPr>
            <a:r>
              <a:rPr lang="en-US" sz="3600" dirty="0">
                <a:cs typeface="Times New Roman" charset="0"/>
              </a:rPr>
              <a:t>    </a:t>
            </a:r>
          </a:p>
          <a:p>
            <a:pPr marL="0" indent="0">
              <a:buNone/>
              <a:defRPr/>
            </a:pPr>
            <a:endParaRPr lang="en-US" sz="3600" dirty="0">
              <a:cs typeface="Times New Roman" charset="0"/>
            </a:endParaRPr>
          </a:p>
          <a:p>
            <a:pPr marL="0" indent="0">
              <a:buClr>
                <a:schemeClr val="hlink"/>
              </a:buClr>
              <a:buNone/>
              <a:defRPr/>
            </a:pPr>
            <a:endParaRPr lang="en-US" sz="2800" dirty="0">
              <a:cs typeface="Times New Roman" charset="0"/>
            </a:endParaRPr>
          </a:p>
          <a:p>
            <a:pPr marL="0" indent="0" algn="r">
              <a:buClr>
                <a:schemeClr val="hlink"/>
              </a:buClr>
              <a:buNone/>
              <a:defRPr/>
            </a:pPr>
            <a:r>
              <a:rPr lang="en-US" sz="2400" dirty="0">
                <a:cs typeface="Times New Roman" charset="0"/>
              </a:rPr>
              <a:t>(from </a:t>
            </a:r>
            <a:r>
              <a:rPr lang="en-US" sz="2400" i="1" dirty="0">
                <a:cs typeface="Times New Roman" charset="0"/>
              </a:rPr>
              <a:t>Culture Matters: The Peace Corps Cross-Cultural Workbook</a:t>
            </a:r>
            <a:r>
              <a:rPr lang="en-US" sz="2400" dirty="0">
                <a:cs typeface="Times New Roman" charset="0"/>
              </a:rPr>
              <a:t>. Washington D.C: US Government Printing Office)</a:t>
            </a:r>
            <a:endParaRPr lang="en-US" sz="2400" dirty="0"/>
          </a:p>
          <a:p>
            <a:endParaRPr lang="en-US" dirty="0"/>
          </a:p>
        </p:txBody>
      </p:sp>
      <p:cxnSp>
        <p:nvCxnSpPr>
          <p:cNvPr id="4" name="Straight Arrow Connector 2"/>
          <p:cNvCxnSpPr>
            <a:cxnSpLocks noChangeShapeType="1"/>
          </p:cNvCxnSpPr>
          <p:nvPr/>
        </p:nvCxnSpPr>
        <p:spPr bwMode="auto">
          <a:xfrm>
            <a:off x="1188720" y="3876948"/>
            <a:ext cx="9392194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2076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vs. Direct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Indirect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More implicit</a:t>
            </a:r>
          </a:p>
          <a:p>
            <a:pPr lvl="1"/>
            <a:r>
              <a:rPr lang="en-US" altLang="en-US" sz="2400" dirty="0"/>
              <a:t>Delayed results</a:t>
            </a:r>
          </a:p>
          <a:p>
            <a:pPr lvl="1"/>
            <a:r>
              <a:rPr lang="en-US" altLang="en-US" sz="2400" dirty="0"/>
              <a:t>Conflict avoidance</a:t>
            </a:r>
          </a:p>
          <a:p>
            <a:pPr lvl="1"/>
            <a:r>
              <a:rPr lang="en-US" altLang="en-US" sz="2400" dirty="0"/>
              <a:t>More “collective” oriented societies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Direct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sz="2400" dirty="0"/>
              <a:t>More explicit</a:t>
            </a:r>
          </a:p>
          <a:p>
            <a:pPr lvl="1"/>
            <a:r>
              <a:rPr lang="en-US" altLang="en-US" sz="2400" dirty="0"/>
              <a:t>More immediate results expected</a:t>
            </a:r>
          </a:p>
          <a:p>
            <a:pPr lvl="1"/>
            <a:r>
              <a:rPr lang="en-US" altLang="en-US" sz="2400" dirty="0"/>
              <a:t>Conflict more likely</a:t>
            </a:r>
          </a:p>
          <a:p>
            <a:pPr lvl="1"/>
            <a:r>
              <a:rPr lang="en-US" altLang="en-US" sz="2400" dirty="0"/>
              <a:t>More “individualistic” oriented societies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902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vs. Direct Statements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Indirect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Do you think that’s a good idea?</a:t>
            </a:r>
          </a:p>
          <a:p>
            <a:pPr lvl="1"/>
            <a:r>
              <a:rPr lang="en-US" altLang="en-US" sz="2400" dirty="0"/>
              <a:t>That’s an interesting point.</a:t>
            </a:r>
          </a:p>
          <a:p>
            <a:pPr lvl="1"/>
            <a:r>
              <a:rPr lang="en-US" altLang="en-US" sz="2400" dirty="0"/>
              <a:t>What do you think of this suggestion?</a:t>
            </a:r>
          </a:p>
          <a:p>
            <a:pPr lvl="1"/>
            <a:r>
              <a:rPr lang="en-US" altLang="en-US" sz="2400" dirty="0"/>
              <a:t>Have you tried doing that this way?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Direct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I don’t like that idea.</a:t>
            </a:r>
          </a:p>
          <a:p>
            <a:pPr lvl="1"/>
            <a:r>
              <a:rPr lang="en-US" altLang="en-US" sz="2400" dirty="0"/>
              <a:t>You’ve missed the point.</a:t>
            </a:r>
          </a:p>
          <a:p>
            <a:pPr lvl="1"/>
            <a:r>
              <a:rPr lang="en-US" altLang="en-US" sz="2400" dirty="0"/>
              <a:t>I don’t think we should do that.</a:t>
            </a:r>
          </a:p>
          <a:p>
            <a:pPr lvl="1"/>
            <a:r>
              <a:rPr lang="en-US" altLang="en-US" sz="2400" dirty="0"/>
              <a:t>You’re doing that wrong.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10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364</TotalTime>
  <Words>1026</Words>
  <Application>Microsoft Office PowerPoint</Application>
  <PresentationFormat>Custom</PresentationFormat>
  <Paragraphs>215</Paragraphs>
  <Slides>28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Integral</vt:lpstr>
      <vt:lpstr>Different understandings of respect</vt:lpstr>
      <vt:lpstr>List of Topics Covered</vt:lpstr>
      <vt:lpstr>Learning Goals</vt:lpstr>
      <vt:lpstr>Language and Communication</vt:lpstr>
      <vt:lpstr>Culture Influences … </vt:lpstr>
      <vt:lpstr>Communication styles</vt:lpstr>
      <vt:lpstr>Degree of directness</vt:lpstr>
      <vt:lpstr>Indirect vs. Direct</vt:lpstr>
      <vt:lpstr>Indirect vs. Direct Statements</vt:lpstr>
      <vt:lpstr>The role of context</vt:lpstr>
      <vt:lpstr>High context vs. low context</vt:lpstr>
      <vt:lpstr>Directness and Context</vt:lpstr>
      <vt:lpstr>Communication and perception</vt:lpstr>
      <vt:lpstr>Adaptation and individual differences</vt:lpstr>
      <vt:lpstr>Power and status (implied)</vt:lpstr>
      <vt:lpstr>“white privilege”</vt:lpstr>
      <vt:lpstr>Consultation in heritage management</vt:lpstr>
      <vt:lpstr>Why consult?</vt:lpstr>
      <vt:lpstr>Federal laws</vt:lpstr>
      <vt:lpstr>Federal regulations</vt:lpstr>
      <vt:lpstr>Executive Memos</vt:lpstr>
      <vt:lpstr>Other Reasons</vt:lpstr>
      <vt:lpstr>Levels of Consultation</vt:lpstr>
      <vt:lpstr>Perceptions</vt:lpstr>
      <vt:lpstr>PowerPoint Presentation</vt:lpstr>
      <vt:lpstr>Reminder</vt:lpstr>
      <vt:lpstr>Take-aways</vt:lpstr>
      <vt:lpstr>References &amp; Acknowledgments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 Module Unit</dc:title>
  <dc:creator>Nichols, Teresa Ann</dc:creator>
  <cp:lastModifiedBy>Watkins, Joe E</cp:lastModifiedBy>
  <cp:revision>31</cp:revision>
  <cp:lastPrinted>2017-09-25T11:16:59Z</cp:lastPrinted>
  <dcterms:created xsi:type="dcterms:W3CDTF">2017-04-24T18:27:57Z</dcterms:created>
  <dcterms:modified xsi:type="dcterms:W3CDTF">2017-09-25T13:33:18Z</dcterms:modified>
</cp:coreProperties>
</file>