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6.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5.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commentAuthors.xml" ContentType="application/vnd.openxmlformats-officedocument.presentationml.commentAuthors+xml"/>
  <Override PartName="/ppt/comments/comment1.xml" ContentType="application/vnd.openxmlformats-officedocument.presentationml.comments+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1" r:id="rId5"/>
    <p:sldId id="261" r:id="rId6"/>
    <p:sldId id="262" r:id="rId7"/>
    <p:sldId id="263" r:id="rId8"/>
    <p:sldId id="264" r:id="rId9"/>
    <p:sldId id="265" r:id="rId10"/>
    <p:sldId id="259" r:id="rId11"/>
    <p:sldId id="266" r:id="rId12"/>
    <p:sldId id="267" r:id="rId13"/>
    <p:sldId id="268" r:id="rId14"/>
    <p:sldId id="270" r:id="rId15"/>
    <p:sldId id="269" r:id="rId16"/>
    <p:sldId id="26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arns, Katherine Dowell" initials="KKD" lastIdx="2"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8" autoAdjust="0"/>
    <p:restoredTop sz="94660"/>
  </p:normalViewPr>
  <p:slideViewPr>
    <p:cSldViewPr snapToGrid="0">
      <p:cViewPr varScale="1">
        <p:scale>
          <a:sx n="103" d="100"/>
          <a:sy n="103" d="100"/>
        </p:scale>
        <p:origin x="200" y="2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7-09-22T12:39:33.827" idx="1">
    <p:pos x="2069" y="1661"/>
    <p:text>Here are the learning outcomes we wrote in Santa Fe for this unit: Unit 6 Stakeholders or More	
•	Analyze the role of tribal sovereignty in contemporary tribal communities
•	Recognize the specific legal and political relationship between the federal government and federally recognized tribes
•	Compare and contrast federal vs. non-federal recognition and its impact (benefits and consequences)
•	Analyze the trust responsibility of the federal government to tribes</p:text>
    <p:extLst>
      <p:ext uri="{C676402C-5697-4E1C-873F-D02D1690AC5C}">
        <p15:threadingInfo xmlns:p15="http://schemas.microsoft.com/office/powerpoint/2012/main" timeZoneBias="240"/>
      </p:ext>
    </p:extLst>
  </p:cm>
  <p:cm authorId="1" dt="2017-09-22T12:40:51.168" idx="2">
    <p:pos x="10" y="10"/>
    <p:text>what tasks would point to students' abilities to achieve these outcomes (Analyze a text for language that points to special ideas around these terms? analyze a situation for what special considerations are necessary?</p:text>
    <p:extLst>
      <p:ext uri="{C676402C-5697-4E1C-873F-D02D1690AC5C}">
        <p15:threadingInfo xmlns:p15="http://schemas.microsoft.com/office/powerpoint/2012/main" timeZoneBias="24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1FDC2A4F-FDCC-4761-AED1-0CF6676E3050}" type="datetimeFigureOut">
              <a:rPr lang="en-US" smtClean="0"/>
              <a:t>1/10/23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3BECE-9E23-476E-8CA2-113200FC6AFD}"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2260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DC2A4F-FDCC-4761-AED1-0CF6676E3050}" type="datetimeFigureOut">
              <a:rPr lang="en-US" smtClean="0"/>
              <a:t>1/10/23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3BECE-9E23-476E-8CA2-113200FC6AFD}" type="slidenum">
              <a:rPr lang="en-US" smtClean="0"/>
              <a:t>‹#›</a:t>
            </a:fld>
            <a:endParaRPr lang="en-US"/>
          </a:p>
        </p:txBody>
      </p:sp>
    </p:spTree>
    <p:extLst>
      <p:ext uri="{BB962C8B-B14F-4D97-AF65-F5344CB8AC3E}">
        <p14:creationId xmlns:p14="http://schemas.microsoft.com/office/powerpoint/2010/main" val="1793362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DC2A4F-FDCC-4761-AED1-0CF6676E3050}" type="datetimeFigureOut">
              <a:rPr lang="en-US" smtClean="0"/>
              <a:t>1/10/23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3BECE-9E23-476E-8CA2-113200FC6AFD}"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3568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DC2A4F-FDCC-4761-AED1-0CF6676E3050}" type="datetimeFigureOut">
              <a:rPr lang="en-US" smtClean="0"/>
              <a:t>1/10/23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3BECE-9E23-476E-8CA2-113200FC6AFD}" type="slidenum">
              <a:rPr lang="en-US" smtClean="0"/>
              <a:t>‹#›</a:t>
            </a:fld>
            <a:endParaRPr lang="en-US"/>
          </a:p>
        </p:txBody>
      </p:sp>
    </p:spTree>
    <p:extLst>
      <p:ext uri="{BB962C8B-B14F-4D97-AF65-F5344CB8AC3E}">
        <p14:creationId xmlns:p14="http://schemas.microsoft.com/office/powerpoint/2010/main" val="2397601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DC2A4F-FDCC-4761-AED1-0CF6676E3050}" type="datetimeFigureOut">
              <a:rPr lang="en-US" smtClean="0"/>
              <a:t>1/10/23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A3BECE-9E23-476E-8CA2-113200FC6AFD}"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6766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FDC2A4F-FDCC-4761-AED1-0CF6676E3050}" type="datetimeFigureOut">
              <a:rPr lang="en-US" smtClean="0"/>
              <a:t>1/10/23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A3BECE-9E23-476E-8CA2-113200FC6AFD}" type="slidenum">
              <a:rPr lang="en-US" smtClean="0"/>
              <a:t>‹#›</a:t>
            </a:fld>
            <a:endParaRPr lang="en-US"/>
          </a:p>
        </p:txBody>
      </p:sp>
    </p:spTree>
    <p:extLst>
      <p:ext uri="{BB962C8B-B14F-4D97-AF65-F5344CB8AC3E}">
        <p14:creationId xmlns:p14="http://schemas.microsoft.com/office/powerpoint/2010/main" val="282612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FDC2A4F-FDCC-4761-AED1-0CF6676E3050}" type="datetimeFigureOut">
              <a:rPr lang="en-US" smtClean="0"/>
              <a:t>1/10/23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A3BECE-9E23-476E-8CA2-113200FC6AFD}" type="slidenum">
              <a:rPr lang="en-US" smtClean="0"/>
              <a:t>‹#›</a:t>
            </a:fld>
            <a:endParaRPr lang="en-US"/>
          </a:p>
        </p:txBody>
      </p:sp>
    </p:spTree>
    <p:extLst>
      <p:ext uri="{BB962C8B-B14F-4D97-AF65-F5344CB8AC3E}">
        <p14:creationId xmlns:p14="http://schemas.microsoft.com/office/powerpoint/2010/main" val="4153527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DC2A4F-FDCC-4761-AED1-0CF6676E3050}" type="datetimeFigureOut">
              <a:rPr lang="en-US" smtClean="0"/>
              <a:t>1/10/23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A3BECE-9E23-476E-8CA2-113200FC6AFD}" type="slidenum">
              <a:rPr lang="en-US" smtClean="0"/>
              <a:t>‹#›</a:t>
            </a:fld>
            <a:endParaRPr lang="en-US"/>
          </a:p>
        </p:txBody>
      </p:sp>
    </p:spTree>
    <p:extLst>
      <p:ext uri="{BB962C8B-B14F-4D97-AF65-F5344CB8AC3E}">
        <p14:creationId xmlns:p14="http://schemas.microsoft.com/office/powerpoint/2010/main" val="805048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DC2A4F-FDCC-4761-AED1-0CF6676E3050}" type="datetimeFigureOut">
              <a:rPr lang="en-US" smtClean="0"/>
              <a:t>1/10/23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A3BECE-9E23-476E-8CA2-113200FC6AFD}" type="slidenum">
              <a:rPr lang="en-US" smtClean="0"/>
              <a:t>‹#›</a:t>
            </a:fld>
            <a:endParaRPr lang="en-US"/>
          </a:p>
        </p:txBody>
      </p:sp>
    </p:spTree>
    <p:extLst>
      <p:ext uri="{BB962C8B-B14F-4D97-AF65-F5344CB8AC3E}">
        <p14:creationId xmlns:p14="http://schemas.microsoft.com/office/powerpoint/2010/main" val="562422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DC2A4F-FDCC-4761-AED1-0CF6676E3050}" type="datetimeFigureOut">
              <a:rPr lang="en-US" smtClean="0"/>
              <a:t>1/10/23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A3BECE-9E23-476E-8CA2-113200FC6AFD}" type="slidenum">
              <a:rPr lang="en-US" smtClean="0"/>
              <a:t>‹#›</a:t>
            </a:fld>
            <a:endParaRPr lang="en-US"/>
          </a:p>
        </p:txBody>
      </p:sp>
    </p:spTree>
    <p:extLst>
      <p:ext uri="{BB962C8B-B14F-4D97-AF65-F5344CB8AC3E}">
        <p14:creationId xmlns:p14="http://schemas.microsoft.com/office/powerpoint/2010/main" val="4153605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FDC2A4F-FDCC-4761-AED1-0CF6676E3050}" type="datetimeFigureOut">
              <a:rPr lang="en-US" smtClean="0"/>
              <a:t>1/10/23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A3BECE-9E23-476E-8CA2-113200FC6AFD}"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3933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1FDC2A4F-FDCC-4761-AED1-0CF6676E3050}" type="datetimeFigureOut">
              <a:rPr lang="en-US" smtClean="0"/>
              <a:t>1/10/23</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3A3BECE-9E23-476E-8CA2-113200FC6AFD}"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37574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archives.gov/research/native-americans/treaties" TargetMode="External"/><Relationship Id="rId2" Type="http://schemas.openxmlformats.org/officeDocument/2006/relationships/hyperlink" Target="http://people.umass.edu/derrico/nowyouseeit.html" TargetMode="External"/><Relationship Id="rId1" Type="http://schemas.openxmlformats.org/officeDocument/2006/relationships/slideLayout" Target="../slideLayouts/slideLayout2.xml"/><Relationship Id="rId4" Type="http://schemas.openxmlformats.org/officeDocument/2006/relationships/hyperlink" Target="https://www.whitehousehistory.org/galleries/presidential-portrait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“STAKEHOLDERS” OR MORE?</a:t>
            </a:r>
          </a:p>
        </p:txBody>
      </p:sp>
      <p:sp>
        <p:nvSpPr>
          <p:cNvPr id="3" name="Subtitle 2"/>
          <p:cNvSpPr>
            <a:spLocks noGrp="1"/>
          </p:cNvSpPr>
          <p:nvPr>
            <p:ph type="subTitle" idx="1"/>
          </p:nvPr>
        </p:nvSpPr>
        <p:spPr/>
        <p:txBody>
          <a:bodyPr/>
          <a:lstStyle/>
          <a:p>
            <a:r>
              <a:rPr lang="en-US" dirty="0"/>
              <a:t>Joe Watkins, Choctaw Nation of Oklahoma</a:t>
            </a:r>
          </a:p>
        </p:txBody>
      </p:sp>
    </p:spTree>
    <p:extLst>
      <p:ext uri="{BB962C8B-B14F-4D97-AF65-F5344CB8AC3E}">
        <p14:creationId xmlns:p14="http://schemas.microsoft.com/office/powerpoint/2010/main" val="1368814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John </a:t>
            </a:r>
            <a:r>
              <a:rPr lang="en-US" dirty="0" err="1"/>
              <a:t>marshall</a:t>
            </a:r>
            <a:r>
              <a:rPr lang="en-US" dirty="0"/>
              <a:t> (left) and </a:t>
            </a:r>
            <a:r>
              <a:rPr lang="en-US" dirty="0" err="1"/>
              <a:t>andrew</a:t>
            </a:r>
            <a:r>
              <a:rPr lang="en-US" dirty="0"/>
              <a:t> </a:t>
            </a:r>
            <a:r>
              <a:rPr lang="en-US" dirty="0" err="1"/>
              <a:t>jackson</a:t>
            </a:r>
            <a:endParaRPr lang="en-US" dirty="0"/>
          </a:p>
        </p:txBody>
      </p:sp>
      <p:pic>
        <p:nvPicPr>
          <p:cNvPr id="1026" name="Picture 2" descr="C:\Users\jewatkins\Desktop\2017 Learning NAGPRA\Modules\Module 6 Stakeholders\John Marshal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6006" y="2329813"/>
            <a:ext cx="3176991" cy="393192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jewatkins\Downloads\Andrew_jackson_hea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90871" y="2329814"/>
            <a:ext cx="3239902" cy="3931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5089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dirty="0" err="1"/>
              <a:t>marshall</a:t>
            </a:r>
            <a:r>
              <a:rPr lang="en-US" dirty="0"/>
              <a:t> trilogy</a:t>
            </a:r>
          </a:p>
        </p:txBody>
      </p:sp>
      <p:sp>
        <p:nvSpPr>
          <p:cNvPr id="3" name="Content Placeholder 2"/>
          <p:cNvSpPr>
            <a:spLocks noGrp="1"/>
          </p:cNvSpPr>
          <p:nvPr>
            <p:ph idx="1"/>
          </p:nvPr>
        </p:nvSpPr>
        <p:spPr/>
        <p:txBody>
          <a:bodyPr>
            <a:normAutofit/>
          </a:bodyPr>
          <a:lstStyle/>
          <a:p>
            <a:r>
              <a:rPr lang="en-US" dirty="0"/>
              <a:t>U.S. Supreme Court Justice John Marshall wrote the majority opinion in three Supreme Court cases regarding Indian tribes:</a:t>
            </a:r>
          </a:p>
          <a:p>
            <a:pPr lvl="1"/>
            <a:r>
              <a:rPr lang="en-US" dirty="0"/>
              <a:t>Johnson v. </a:t>
            </a:r>
            <a:r>
              <a:rPr lang="en-US" dirty="0" err="1"/>
              <a:t>M'Intosh</a:t>
            </a:r>
            <a:r>
              <a:rPr lang="en-US" dirty="0"/>
              <a:t> (1823) held that private citizens could not purchase lands from Native Americans</a:t>
            </a:r>
          </a:p>
          <a:p>
            <a:pPr lvl="1"/>
            <a:r>
              <a:rPr lang="en-US" dirty="0"/>
              <a:t>Cherokee Nation v. Georgia (1831) held that the Cherokee nation was a “domestic, dependent nation,” with a relationship to the United States like that of a "ward to its guardian”</a:t>
            </a:r>
          </a:p>
          <a:p>
            <a:pPr lvl="1"/>
            <a:r>
              <a:rPr lang="en-US" dirty="0"/>
              <a:t>Worcester v. Georgia (1832) laid out the relationship between tribes and the state and federal governments, stating that the federal government was the sole authority to deal with Indian nations</a:t>
            </a:r>
          </a:p>
          <a:p>
            <a:r>
              <a:rPr lang="en-US" dirty="0"/>
              <a:t>President Andrew Jackson is reported as having responded: “John Marshall has made his decision, now let him enforce it.”</a:t>
            </a:r>
          </a:p>
        </p:txBody>
      </p:sp>
    </p:spTree>
    <p:extLst>
      <p:ext uri="{BB962C8B-B14F-4D97-AF65-F5344CB8AC3E}">
        <p14:creationId xmlns:p14="http://schemas.microsoft.com/office/powerpoint/2010/main" val="301521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Contemporary Tribes as Nations</a:t>
            </a:r>
          </a:p>
        </p:txBody>
      </p:sp>
      <p:sp>
        <p:nvSpPr>
          <p:cNvPr id="3" name="Content Placeholder 2"/>
          <p:cNvSpPr>
            <a:spLocks noGrp="1"/>
          </p:cNvSpPr>
          <p:nvPr>
            <p:ph idx="1"/>
          </p:nvPr>
        </p:nvSpPr>
        <p:spPr/>
        <p:txBody>
          <a:bodyPr/>
          <a:lstStyle/>
          <a:p>
            <a:r>
              <a:rPr lang="en-US" dirty="0"/>
              <a:t>574 Federally Recognized Tribes as of January 7, 2022, with elected governing bodies</a:t>
            </a:r>
          </a:p>
          <a:p>
            <a:r>
              <a:rPr lang="en-US" dirty="0"/>
              <a:t>Federal government has sole authority to deal with Indian nations</a:t>
            </a:r>
          </a:p>
          <a:p>
            <a:r>
              <a:rPr lang="en-US" dirty="0"/>
              <a:t>“Compacts” between Tribes and States allow more formal interaction between Tribal and State governments on specific topics of concern</a:t>
            </a:r>
          </a:p>
        </p:txBody>
      </p:sp>
    </p:spTree>
    <p:extLst>
      <p:ext uri="{BB962C8B-B14F-4D97-AF65-F5344CB8AC3E}">
        <p14:creationId xmlns:p14="http://schemas.microsoft.com/office/powerpoint/2010/main" val="35081111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does “recognition” mean?</a:t>
            </a:r>
          </a:p>
        </p:txBody>
      </p:sp>
      <p:sp>
        <p:nvSpPr>
          <p:cNvPr id="3" name="Content Placeholder 2"/>
          <p:cNvSpPr>
            <a:spLocks noGrp="1"/>
          </p:cNvSpPr>
          <p:nvPr>
            <p:ph idx="1"/>
          </p:nvPr>
        </p:nvSpPr>
        <p:spPr/>
        <p:txBody>
          <a:bodyPr vert="horz" lIns="45720" tIns="45720" rIns="45720" bIns="45720" rtlCol="0" anchor="t">
            <a:normAutofit/>
          </a:bodyPr>
          <a:lstStyle/>
          <a:p>
            <a:r>
              <a:rPr lang="en-US" dirty="0"/>
              <a:t>Federal recognition means that Congress “recognizes” that it has a trust responsibility to a Tribal nation like a “guardian to its ward”</a:t>
            </a:r>
          </a:p>
          <a:p>
            <a:pPr marL="264795" lvl="1"/>
            <a:r>
              <a:rPr lang="en-US" dirty="0"/>
              <a:t>Primarily fiduciary but also political</a:t>
            </a:r>
          </a:p>
          <a:p>
            <a:r>
              <a:rPr lang="en-US" dirty="0"/>
              <a:t>State recognized Tribes do not have the same legal status as Federally recognized Tribes</a:t>
            </a:r>
          </a:p>
          <a:p>
            <a:r>
              <a:rPr lang="en-US" dirty="0"/>
              <a:t>Groups having neither Federal nor state recognition do not have equivalent status</a:t>
            </a:r>
          </a:p>
          <a:p>
            <a:endParaRPr lang="en-US" dirty="0"/>
          </a:p>
        </p:txBody>
      </p:sp>
    </p:spTree>
    <p:extLst>
      <p:ext uri="{BB962C8B-B14F-4D97-AF65-F5344CB8AC3E}">
        <p14:creationId xmlns:p14="http://schemas.microsoft.com/office/powerpoint/2010/main" val="36983617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Nature and scope of trust responsibility</a:t>
            </a:r>
          </a:p>
        </p:txBody>
      </p:sp>
      <p:sp>
        <p:nvSpPr>
          <p:cNvPr id="3" name="Content Placeholder 2"/>
          <p:cNvSpPr>
            <a:spLocks noGrp="1"/>
          </p:cNvSpPr>
          <p:nvPr>
            <p:ph idx="1"/>
          </p:nvPr>
        </p:nvSpPr>
        <p:spPr/>
        <p:txBody>
          <a:bodyPr/>
          <a:lstStyle/>
          <a:p>
            <a:r>
              <a:rPr lang="en-US" dirty="0"/>
              <a:t>The federal government must support and encourage tribal self-government and economic prosperity, and protect tribes and their interests. </a:t>
            </a:r>
          </a:p>
          <a:p>
            <a:r>
              <a:rPr lang="en-US" dirty="0"/>
              <a:t>The federal government has an obligation to ensure tribal resources are managed in a manner that promotes Indian interests. </a:t>
            </a:r>
          </a:p>
          <a:p>
            <a:r>
              <a:rPr lang="en-US" dirty="0"/>
              <a:t>A fiduciary relationship exists between the Federal Government and Indian tribe that:</a:t>
            </a:r>
          </a:p>
          <a:p>
            <a:pPr lvl="1"/>
            <a:r>
              <a:rPr lang="en-US" dirty="0"/>
              <a:t>Requires the highest degree of responsibility </a:t>
            </a:r>
          </a:p>
          <a:p>
            <a:pPr lvl="1"/>
            <a:r>
              <a:rPr lang="en-US" dirty="0"/>
              <a:t>Requires utmost loyalty </a:t>
            </a:r>
          </a:p>
          <a:p>
            <a:pPr lvl="1"/>
            <a:r>
              <a:rPr lang="en-US" dirty="0"/>
              <a:t>Requires Federal Government and its agencies to advocate for tribes, act in good faith toward tribes and seek to make tribal resources productive and profitable.</a:t>
            </a:r>
          </a:p>
        </p:txBody>
      </p:sp>
    </p:spTree>
    <p:extLst>
      <p:ext uri="{BB962C8B-B14F-4D97-AF65-F5344CB8AC3E}">
        <p14:creationId xmlns:p14="http://schemas.microsoft.com/office/powerpoint/2010/main" val="375456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does this matter?</a:t>
            </a:r>
          </a:p>
        </p:txBody>
      </p:sp>
      <p:sp>
        <p:nvSpPr>
          <p:cNvPr id="3" name="Content Placeholder 2"/>
          <p:cNvSpPr>
            <a:spLocks noGrp="1"/>
          </p:cNvSpPr>
          <p:nvPr>
            <p:ph idx="1"/>
          </p:nvPr>
        </p:nvSpPr>
        <p:spPr/>
        <p:txBody>
          <a:bodyPr/>
          <a:lstStyle/>
          <a:p>
            <a:r>
              <a:rPr lang="en-US" dirty="0"/>
              <a:t>Relationships with Tribes are based on a government-to-government basis</a:t>
            </a:r>
          </a:p>
          <a:p>
            <a:r>
              <a:rPr lang="en-US" dirty="0"/>
              <a:t>Tribes have a legally defined status different than that of other groups</a:t>
            </a:r>
          </a:p>
          <a:p>
            <a:r>
              <a:rPr lang="en-US" dirty="0"/>
              <a:t>Tribes are not ethnic groups but separate nations</a:t>
            </a:r>
          </a:p>
          <a:p>
            <a:r>
              <a:rPr lang="en-US" dirty="0"/>
              <a:t>Federal government is required to seek out Tribal comments and concerns in regard to laws relating to heritage/cultural resources and repatriation</a:t>
            </a:r>
          </a:p>
          <a:p>
            <a:endParaRPr lang="en-US" dirty="0"/>
          </a:p>
        </p:txBody>
      </p:sp>
    </p:spTree>
    <p:extLst>
      <p:ext uri="{BB962C8B-B14F-4D97-AF65-F5344CB8AC3E}">
        <p14:creationId xmlns:p14="http://schemas.microsoft.com/office/powerpoint/2010/main" val="18264124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p:txBody>
          <a:bodyPr/>
          <a:lstStyle/>
          <a:p>
            <a:r>
              <a:rPr lang="en-US" dirty="0"/>
              <a:t>References &amp; Acknowledgments</a:t>
            </a:r>
          </a:p>
        </p:txBody>
      </p:sp>
      <p:sp>
        <p:nvSpPr>
          <p:cNvPr id="17" name="Content Placeholder 16"/>
          <p:cNvSpPr>
            <a:spLocks noGrp="1"/>
          </p:cNvSpPr>
          <p:nvPr>
            <p:ph idx="1"/>
          </p:nvPr>
        </p:nvSpPr>
        <p:spPr/>
        <p:txBody>
          <a:bodyPr>
            <a:normAutofit lnSpcReduction="10000"/>
          </a:bodyPr>
          <a:lstStyle/>
          <a:p>
            <a:r>
              <a:rPr lang="en-US" dirty="0"/>
              <a:t>D’Errico, Peter. 1997. “American Indian Sovereignty: ‘Now You See It, Now You Don’t.’” Online document at </a:t>
            </a:r>
            <a:r>
              <a:rPr lang="en-US" u="sng" dirty="0">
                <a:hlinkClick r:id="rId2"/>
              </a:rPr>
              <a:t>http://people.umass.edu/derrico/nowyouseeit.html</a:t>
            </a:r>
            <a:r>
              <a:rPr lang="en-US" dirty="0"/>
              <a:t>, accessed 7/1/2017.</a:t>
            </a:r>
          </a:p>
          <a:p>
            <a:r>
              <a:rPr lang="en-US" dirty="0"/>
              <a:t>National Archives. American Indian Treaties. </a:t>
            </a:r>
            <a:r>
              <a:rPr lang="en-US" u="sng" dirty="0">
                <a:hlinkClick r:id="rId3"/>
              </a:rPr>
              <a:t>https://www.archives.gov/research/native-americans/treaties</a:t>
            </a:r>
            <a:endParaRPr lang="en-US" dirty="0"/>
          </a:p>
          <a:p>
            <a:r>
              <a:rPr lang="en-US" dirty="0"/>
              <a:t>Portrait of John Marshall by Henry Inman, 1932. Original in Library of Virginia. Wikimedia Commons, Public Domain.</a:t>
            </a:r>
          </a:p>
          <a:p>
            <a:r>
              <a:rPr lang="en-US" dirty="0"/>
              <a:t>Portrait of Andrew Jackson by Ralph E. W. Earl, 1835, White House Presidential Portrait Collection. </a:t>
            </a:r>
            <a:r>
              <a:rPr lang="en-US" dirty="0">
                <a:hlinkClick r:id="rId4"/>
              </a:rPr>
              <a:t>https://www.whitehousehistory.org/galleries/presidential-portraits</a:t>
            </a:r>
            <a:r>
              <a:rPr lang="en-US" dirty="0"/>
              <a:t> </a:t>
            </a:r>
            <a:r>
              <a:rPr lang="en-US"/>
              <a:t>public domain.</a:t>
            </a:r>
            <a:endParaRPr lang="en-US" dirty="0"/>
          </a:p>
          <a:p>
            <a:r>
              <a:rPr lang="en-US" dirty="0"/>
              <a:t>National Science Foundation grants 1449465, 1540447</a:t>
            </a:r>
          </a:p>
        </p:txBody>
      </p:sp>
    </p:spTree>
    <p:extLst>
      <p:ext uri="{BB962C8B-B14F-4D97-AF65-F5344CB8AC3E}">
        <p14:creationId xmlns:p14="http://schemas.microsoft.com/office/powerpoint/2010/main" val="49186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List of Topics Covered</a:t>
            </a:r>
          </a:p>
        </p:txBody>
      </p:sp>
      <p:sp>
        <p:nvSpPr>
          <p:cNvPr id="3" name="Content Placeholder 2"/>
          <p:cNvSpPr>
            <a:spLocks noGrp="1"/>
          </p:cNvSpPr>
          <p:nvPr>
            <p:ph idx="1"/>
          </p:nvPr>
        </p:nvSpPr>
        <p:spPr/>
        <p:txBody>
          <a:bodyPr/>
          <a:lstStyle/>
          <a:p>
            <a:r>
              <a:rPr lang="en-US" dirty="0"/>
              <a:t>Tribal Sovereignty</a:t>
            </a:r>
          </a:p>
          <a:p>
            <a:r>
              <a:rPr lang="en-US" dirty="0"/>
              <a:t>History of Federal-Tribal Relationships</a:t>
            </a:r>
          </a:p>
          <a:p>
            <a:pPr lvl="1"/>
            <a:r>
              <a:rPr lang="en-US" dirty="0"/>
              <a:t>The Marshall Trilogy</a:t>
            </a:r>
          </a:p>
          <a:p>
            <a:pPr lvl="2"/>
            <a:r>
              <a:rPr lang="en-US" dirty="0"/>
              <a:t>Johnson v. </a:t>
            </a:r>
            <a:r>
              <a:rPr lang="en-US" dirty="0" err="1"/>
              <a:t>M’Intosh</a:t>
            </a:r>
            <a:r>
              <a:rPr lang="en-US" dirty="0"/>
              <a:t> (1823)</a:t>
            </a:r>
          </a:p>
          <a:p>
            <a:pPr lvl="2"/>
            <a:r>
              <a:rPr lang="en-US" dirty="0"/>
              <a:t>Cherokee Nation v. Georgia (1831)</a:t>
            </a:r>
          </a:p>
          <a:p>
            <a:pPr lvl="2"/>
            <a:r>
              <a:rPr lang="en-US" dirty="0"/>
              <a:t>Worcester v. Georgia (1832)</a:t>
            </a:r>
          </a:p>
          <a:p>
            <a:r>
              <a:rPr lang="en-US" dirty="0"/>
              <a:t>Contemporary Tribes as Nations</a:t>
            </a:r>
          </a:p>
          <a:p>
            <a:r>
              <a:rPr lang="en-US" dirty="0"/>
              <a:t>Recognition (Federal, State, None) and its Consequences</a:t>
            </a:r>
          </a:p>
          <a:p>
            <a:r>
              <a:rPr lang="en-US" dirty="0"/>
              <a:t>The Trust Responsibility</a:t>
            </a:r>
          </a:p>
        </p:txBody>
      </p:sp>
    </p:spTree>
    <p:extLst>
      <p:ext uri="{BB962C8B-B14F-4D97-AF65-F5344CB8AC3E}">
        <p14:creationId xmlns:p14="http://schemas.microsoft.com/office/powerpoint/2010/main" val="773382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Learning Goals</a:t>
            </a:r>
          </a:p>
        </p:txBody>
      </p:sp>
      <p:sp>
        <p:nvSpPr>
          <p:cNvPr id="6" name="Content Placeholder 5"/>
          <p:cNvSpPr>
            <a:spLocks noGrp="1"/>
          </p:cNvSpPr>
          <p:nvPr>
            <p:ph idx="1"/>
          </p:nvPr>
        </p:nvSpPr>
        <p:spPr/>
        <p:txBody>
          <a:bodyPr/>
          <a:lstStyle/>
          <a:p>
            <a:r>
              <a:rPr lang="en-US" dirty="0"/>
              <a:t>Recognize the specific legal and political relationship between the federal government and federally recognized tribes</a:t>
            </a:r>
          </a:p>
          <a:p>
            <a:endParaRPr lang="en-US" dirty="0"/>
          </a:p>
          <a:p>
            <a:r>
              <a:rPr lang="en-US" dirty="0"/>
              <a:t>Compare and contrast federal vs. non-federal recognition and its impact (benefits and consequences)</a:t>
            </a:r>
          </a:p>
          <a:p>
            <a:endParaRPr lang="en-US" dirty="0"/>
          </a:p>
          <a:p>
            <a:r>
              <a:rPr lang="en-US" dirty="0"/>
              <a:t>Analyze the trust responsibility of the federal government to tribes</a:t>
            </a:r>
          </a:p>
        </p:txBody>
      </p:sp>
    </p:spTree>
    <p:extLst>
      <p:ext uri="{BB962C8B-B14F-4D97-AF65-F5344CB8AC3E}">
        <p14:creationId xmlns:p14="http://schemas.microsoft.com/office/powerpoint/2010/main" val="3214406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“stakeholders”</a:t>
            </a:r>
          </a:p>
        </p:txBody>
      </p:sp>
      <p:sp>
        <p:nvSpPr>
          <p:cNvPr id="3" name="Content Placeholder 2"/>
          <p:cNvSpPr>
            <a:spLocks noGrp="1"/>
          </p:cNvSpPr>
          <p:nvPr>
            <p:ph idx="1"/>
          </p:nvPr>
        </p:nvSpPr>
        <p:spPr/>
        <p:txBody>
          <a:bodyPr>
            <a:normAutofit/>
          </a:bodyPr>
          <a:lstStyle/>
          <a:p>
            <a:r>
              <a:rPr lang="en-US" sz="2400" dirty="0"/>
              <a:t>Individuals or groups of individuals</a:t>
            </a:r>
          </a:p>
          <a:p>
            <a:r>
              <a:rPr lang="en-US" sz="2400" dirty="0"/>
              <a:t>Neighborhood associations</a:t>
            </a:r>
          </a:p>
          <a:p>
            <a:r>
              <a:rPr lang="en-US" sz="2400" dirty="0"/>
              <a:t>Organizations (both “For-profit” and “Not-for-profit”)</a:t>
            </a:r>
          </a:p>
          <a:p>
            <a:r>
              <a:rPr lang="en-US" sz="2400" dirty="0"/>
              <a:t>State governments</a:t>
            </a:r>
          </a:p>
          <a:p>
            <a:r>
              <a:rPr lang="en-US" sz="2400" dirty="0"/>
              <a:t>Federal agencies</a:t>
            </a:r>
          </a:p>
          <a:p>
            <a:r>
              <a:rPr lang="en-US" sz="2400" dirty="0"/>
              <a:t>Tribes</a:t>
            </a:r>
          </a:p>
        </p:txBody>
      </p:sp>
    </p:spTree>
    <p:extLst>
      <p:ext uri="{BB962C8B-B14F-4D97-AF65-F5344CB8AC3E}">
        <p14:creationId xmlns:p14="http://schemas.microsoft.com/office/powerpoint/2010/main" val="3862662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Sovereignty</a:t>
            </a:r>
          </a:p>
        </p:txBody>
      </p:sp>
      <p:sp>
        <p:nvSpPr>
          <p:cNvPr id="3" name="Content Placeholder 2"/>
          <p:cNvSpPr>
            <a:spLocks noGrp="1"/>
          </p:cNvSpPr>
          <p:nvPr>
            <p:ph idx="1"/>
          </p:nvPr>
        </p:nvSpPr>
        <p:spPr/>
        <p:txBody>
          <a:bodyPr/>
          <a:lstStyle/>
          <a:p>
            <a:r>
              <a:rPr lang="en-US" dirty="0"/>
              <a:t>Definitions (Merriam-Webster Dictionary):</a:t>
            </a:r>
          </a:p>
          <a:p>
            <a:pPr lvl="1"/>
            <a:r>
              <a:rPr lang="en-US" dirty="0"/>
              <a:t>“supreme power especially over a body politic”</a:t>
            </a:r>
          </a:p>
          <a:p>
            <a:pPr lvl="1"/>
            <a:r>
              <a:rPr lang="en-US" dirty="0"/>
              <a:t>“freedom from external control”</a:t>
            </a:r>
          </a:p>
          <a:p>
            <a:pPr lvl="1"/>
            <a:r>
              <a:rPr lang="en-US" dirty="0"/>
              <a:t>“an autonomous state”</a:t>
            </a:r>
          </a:p>
          <a:p>
            <a:pPr lvl="1"/>
            <a:r>
              <a:rPr lang="en-US" dirty="0"/>
              <a:t>“a country’s independent authority and the right to govern itself”</a:t>
            </a:r>
          </a:p>
          <a:p>
            <a:pPr lvl="1"/>
            <a:endParaRPr lang="en-US" dirty="0"/>
          </a:p>
          <a:p>
            <a:pPr marL="128016" lvl="1" indent="0">
              <a:buNone/>
            </a:pPr>
            <a:r>
              <a:rPr lang="en-US" sz="2200" dirty="0"/>
              <a:t>Is Sovereignty given, earned, or something else? </a:t>
            </a:r>
          </a:p>
          <a:p>
            <a:pPr marL="128016" lvl="1" indent="0">
              <a:buNone/>
            </a:pPr>
            <a:endParaRPr lang="en-US" sz="2200" dirty="0"/>
          </a:p>
          <a:p>
            <a:pPr marL="128016" lvl="1" indent="0">
              <a:buNone/>
            </a:pPr>
            <a:r>
              <a:rPr lang="en-US" sz="2200" dirty="0"/>
              <a:t>Does Sovereignty require the recognition or “approval” of others?</a:t>
            </a:r>
          </a:p>
        </p:txBody>
      </p:sp>
    </p:spTree>
    <p:extLst>
      <p:ext uri="{BB962C8B-B14F-4D97-AF65-F5344CB8AC3E}">
        <p14:creationId xmlns:p14="http://schemas.microsoft.com/office/powerpoint/2010/main" val="3865846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brief history</a:t>
            </a:r>
          </a:p>
        </p:txBody>
      </p:sp>
      <p:sp>
        <p:nvSpPr>
          <p:cNvPr id="3" name="Content Placeholder 2"/>
          <p:cNvSpPr>
            <a:spLocks noGrp="1"/>
          </p:cNvSpPr>
          <p:nvPr>
            <p:ph idx="1"/>
          </p:nvPr>
        </p:nvSpPr>
        <p:spPr/>
        <p:txBody>
          <a:bodyPr/>
          <a:lstStyle/>
          <a:p>
            <a:r>
              <a:rPr lang="en-US" dirty="0"/>
              <a:t>1621 – First treaty between Plymouth colonists and Wampanoag Indians</a:t>
            </a:r>
          </a:p>
          <a:p>
            <a:r>
              <a:rPr lang="en-US" dirty="0"/>
              <a:t>1778 – First treaty between United States and Indians “Treaty with the </a:t>
            </a:r>
            <a:r>
              <a:rPr lang="en-US" dirty="0" err="1"/>
              <a:t>Delawares</a:t>
            </a:r>
            <a:r>
              <a:rPr lang="en-US" dirty="0"/>
              <a:t> (sic)”</a:t>
            </a:r>
          </a:p>
          <a:p>
            <a:r>
              <a:rPr lang="en-US" dirty="0"/>
              <a:t>Last United States treaty “Treaty with the Nez </a:t>
            </a:r>
            <a:r>
              <a:rPr lang="en-US" dirty="0" err="1"/>
              <a:t>Percés</a:t>
            </a:r>
            <a:r>
              <a:rPr lang="en-US" dirty="0"/>
              <a:t> (sic), 1868,” but “Agreement with the Columbia and Colville, 1883” ratified in 1884. </a:t>
            </a:r>
          </a:p>
          <a:p>
            <a:r>
              <a:rPr lang="en-US" dirty="0"/>
              <a:t>Between 1778 and 1871, more than 370 treaties or agreements ratified by Congress</a:t>
            </a:r>
          </a:p>
          <a:p>
            <a:r>
              <a:rPr lang="en-US" sz="2200" dirty="0"/>
              <a:t>1871– Congress ceased recognition of individual tribes within the US as independent nations with who the US could contract by treaty</a:t>
            </a:r>
          </a:p>
          <a:p>
            <a:pPr lvl="1"/>
            <a:endParaRPr lang="en-US" dirty="0"/>
          </a:p>
        </p:txBody>
      </p:sp>
    </p:spTree>
    <p:extLst>
      <p:ext uri="{BB962C8B-B14F-4D97-AF65-F5344CB8AC3E}">
        <p14:creationId xmlns:p14="http://schemas.microsoft.com/office/powerpoint/2010/main" val="32777173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treaties?</a:t>
            </a:r>
          </a:p>
        </p:txBody>
      </p:sp>
      <p:sp>
        <p:nvSpPr>
          <p:cNvPr id="3" name="Content Placeholder 2"/>
          <p:cNvSpPr>
            <a:spLocks noGrp="1"/>
          </p:cNvSpPr>
          <p:nvPr>
            <p:ph idx="1"/>
          </p:nvPr>
        </p:nvSpPr>
        <p:spPr/>
        <p:txBody>
          <a:bodyPr>
            <a:normAutofit lnSpcReduction="10000"/>
          </a:bodyPr>
          <a:lstStyle/>
          <a:p>
            <a:r>
              <a:rPr lang="en-US" dirty="0"/>
              <a:t>Continuation of English practices of dealing with tribes as foreign nations</a:t>
            </a:r>
          </a:p>
          <a:p>
            <a:pPr lvl="1"/>
            <a:r>
              <a:rPr lang="en-US" dirty="0"/>
              <a:t>During colonization, the British and many of the colonies treated Indian tribes as sovereign nations holding title to their lands and entered into treaties with the tribes recognizing their title.</a:t>
            </a:r>
          </a:p>
          <a:p>
            <a:r>
              <a:rPr lang="en-US" dirty="0"/>
              <a:t>Tribes had military power prior to and in early years of United States</a:t>
            </a:r>
          </a:p>
          <a:p>
            <a:r>
              <a:rPr lang="en-US" dirty="0"/>
              <a:t>Other global governments recognized American Indians as separate governments and sometimes entered into treaties to buffer or battle against American/colonial settlements</a:t>
            </a:r>
          </a:p>
          <a:p>
            <a:r>
              <a:rPr lang="en-US" dirty="0"/>
              <a:t>Treaties provided:</a:t>
            </a:r>
          </a:p>
          <a:p>
            <a:pPr lvl="1"/>
            <a:r>
              <a:rPr lang="en-US" dirty="0"/>
              <a:t>Recognition of title </a:t>
            </a:r>
          </a:p>
          <a:p>
            <a:pPr lvl="1"/>
            <a:r>
              <a:rPr lang="en-US" dirty="0"/>
              <a:t>Acknowledgment of the protection of the US </a:t>
            </a:r>
          </a:p>
          <a:p>
            <a:pPr lvl="1"/>
            <a:r>
              <a:rPr lang="en-US" dirty="0"/>
              <a:t>Specific rights secured – beneficial ownership of land, hunting and fishing rights, water rights, federal services like health and education services</a:t>
            </a:r>
          </a:p>
        </p:txBody>
      </p:sp>
    </p:spTree>
    <p:extLst>
      <p:ext uri="{BB962C8B-B14F-4D97-AF65-F5344CB8AC3E}">
        <p14:creationId xmlns:p14="http://schemas.microsoft.com/office/powerpoint/2010/main" val="1858977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constitution and tribes</a:t>
            </a:r>
          </a:p>
        </p:txBody>
      </p:sp>
      <p:sp>
        <p:nvSpPr>
          <p:cNvPr id="3" name="Content Placeholder 2"/>
          <p:cNvSpPr>
            <a:spLocks noGrp="1"/>
          </p:cNvSpPr>
          <p:nvPr>
            <p:ph idx="1"/>
          </p:nvPr>
        </p:nvSpPr>
        <p:spPr/>
        <p:txBody>
          <a:bodyPr>
            <a:normAutofit/>
          </a:bodyPr>
          <a:lstStyle/>
          <a:p>
            <a:r>
              <a:rPr lang="en-US" dirty="0"/>
              <a:t>Article I, Section 2, Clause 3 of the Constitution: "Representatives and direct Taxes shall be apportioned among the several States ... excluding Indians not taxed."</a:t>
            </a:r>
          </a:p>
          <a:p>
            <a:r>
              <a:rPr lang="en-US" dirty="0"/>
              <a:t>Article I, Section 8 of the Constitution: “Congress shall have the power to regulate Commerce with foreign nations and among the several states, and with the Indian tribes”, determining that Indian tribes were separate from the federal government, the states, and foreign nations; and</a:t>
            </a:r>
          </a:p>
          <a:p>
            <a:r>
              <a:rPr lang="en-US" dirty="0"/>
              <a:t>The Fourteenth Amendment, Section 2 amends the apportionment of representatives in Article I, Section 2 above.</a:t>
            </a:r>
          </a:p>
        </p:txBody>
      </p:sp>
    </p:spTree>
    <p:extLst>
      <p:ext uri="{BB962C8B-B14F-4D97-AF65-F5344CB8AC3E}">
        <p14:creationId xmlns:p14="http://schemas.microsoft.com/office/powerpoint/2010/main" val="33367952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Three principles of Indian law</a:t>
            </a:r>
          </a:p>
        </p:txBody>
      </p:sp>
      <p:sp>
        <p:nvSpPr>
          <p:cNvPr id="3" name="Content Placeholder 2"/>
          <p:cNvSpPr>
            <a:spLocks noGrp="1"/>
          </p:cNvSpPr>
          <p:nvPr>
            <p:ph idx="1"/>
          </p:nvPr>
        </p:nvSpPr>
        <p:spPr/>
        <p:txBody>
          <a:bodyPr/>
          <a:lstStyle/>
          <a:p>
            <a:r>
              <a:rPr lang="en-US" dirty="0"/>
              <a:t>Territorial Sovereignty</a:t>
            </a:r>
          </a:p>
          <a:p>
            <a:pPr lvl="1"/>
            <a:r>
              <a:rPr lang="en-US" dirty="0"/>
              <a:t>Tribal authority on Indian land is organic and is not granted by the states in which Indian lands are located.</a:t>
            </a:r>
          </a:p>
          <a:p>
            <a:r>
              <a:rPr lang="en-US" dirty="0"/>
              <a:t>Plenary Power Doctrine </a:t>
            </a:r>
          </a:p>
          <a:p>
            <a:pPr lvl="1"/>
            <a:r>
              <a:rPr lang="en-US" dirty="0"/>
              <a:t>Congress, and not the Executive Branch, has ultimate authority with regard to matters affecting the Indian tribes. Federal courts give greater deference to Congress on Indian matters than on other subjects.</a:t>
            </a:r>
          </a:p>
          <a:p>
            <a:r>
              <a:rPr lang="en-US" dirty="0"/>
              <a:t>Trust Relationship </a:t>
            </a:r>
          </a:p>
          <a:p>
            <a:pPr lvl="1"/>
            <a:r>
              <a:rPr lang="en-US" dirty="0"/>
              <a:t>The federal government has a "duty to protect" the tribes,  using legislative and executive authorities to effect that duty.</a:t>
            </a:r>
          </a:p>
          <a:p>
            <a:endParaRPr lang="en-US" dirty="0"/>
          </a:p>
        </p:txBody>
      </p:sp>
    </p:spTree>
    <p:extLst>
      <p:ext uri="{BB962C8B-B14F-4D97-AF65-F5344CB8AC3E}">
        <p14:creationId xmlns:p14="http://schemas.microsoft.com/office/powerpoint/2010/main" val="8629347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214DD1318BF0F48A7EE7286E7428890" ma:contentTypeVersion="12" ma:contentTypeDescription="Create a new document." ma:contentTypeScope="" ma:versionID="82ea44914ee0c0b48449d19c5215ebde">
  <xsd:schema xmlns:xsd="http://www.w3.org/2001/XMLSchema" xmlns:xs="http://www.w3.org/2001/XMLSchema" xmlns:p="http://schemas.microsoft.com/office/2006/metadata/properties" xmlns:ns2="aa8e1c3b-f6e6-451c-9c68-3911d51e626a" xmlns:ns3="613ae2c4-1c9e-439c-8743-c071a79851a2" targetNamespace="http://schemas.microsoft.com/office/2006/metadata/properties" ma:root="true" ma:fieldsID="b518d18dfed3d938c49debe59f112eff" ns2:_="" ns3:_="">
    <xsd:import namespace="aa8e1c3b-f6e6-451c-9c68-3911d51e626a"/>
    <xsd:import namespace="613ae2c4-1c9e-439c-8743-c071a79851a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a8e1c3b-f6e6-451c-9c68-3911d51e626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13ae2c4-1c9e-439c-8743-c071a79851a2"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9CDB3A3-934A-43FB-8411-1B0E27375CB8}"/>
</file>

<file path=customXml/itemProps2.xml><?xml version="1.0" encoding="utf-8"?>
<ds:datastoreItem xmlns:ds="http://schemas.openxmlformats.org/officeDocument/2006/customXml" ds:itemID="{EBE22648-28D3-4C70-91F4-917F02E8A41D}"/>
</file>

<file path=customXml/itemProps3.xml><?xml version="1.0" encoding="utf-8"?>
<ds:datastoreItem xmlns:ds="http://schemas.openxmlformats.org/officeDocument/2006/customXml" ds:itemID="{F631297F-760F-4BF1-A9A3-71CDE21DD18E}"/>
</file>

<file path=docProps/app.xml><?xml version="1.0" encoding="utf-8"?>
<Properties xmlns="http://schemas.openxmlformats.org/officeDocument/2006/extended-properties" xmlns:vt="http://schemas.openxmlformats.org/officeDocument/2006/docPropsVTypes">
  <Template>Integral</Template>
  <TotalTime>441</TotalTime>
  <Words>1144</Words>
  <Application>Microsoft Macintosh PowerPoint</Application>
  <PresentationFormat>Widescreen</PresentationFormat>
  <Paragraphs>95</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Tw Cen MT</vt:lpstr>
      <vt:lpstr>Tw Cen MT Condensed</vt:lpstr>
      <vt:lpstr>Wingdings 3</vt:lpstr>
      <vt:lpstr>Integral</vt:lpstr>
      <vt:lpstr>“STAKEHOLDERS” OR MORE?</vt:lpstr>
      <vt:lpstr>List of Topics Covered</vt:lpstr>
      <vt:lpstr>Learning Goals</vt:lpstr>
      <vt:lpstr>“stakeholders”</vt:lpstr>
      <vt:lpstr>Sovereignty</vt:lpstr>
      <vt:lpstr>A brief history</vt:lpstr>
      <vt:lpstr>Why treaties?</vt:lpstr>
      <vt:lpstr>The constitution and tribes</vt:lpstr>
      <vt:lpstr>Three principles of Indian law</vt:lpstr>
      <vt:lpstr>John marshall (left) and andrew jackson</vt:lpstr>
      <vt:lpstr>The marshall trilogy</vt:lpstr>
      <vt:lpstr>Contemporary Tribes as Nations</vt:lpstr>
      <vt:lpstr>What does “recognition” mean?</vt:lpstr>
      <vt:lpstr>Nature and scope of trust responsibility</vt:lpstr>
      <vt:lpstr>Why does this matter?</vt:lpstr>
      <vt:lpstr>References &amp; Acknowledgments</vt:lpstr>
    </vt:vector>
  </TitlesOfParts>
  <Company>Indiana University</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A Module Unit</dc:title>
  <dc:creator>Nichols, Teresa Ann</dc:creator>
  <cp:lastModifiedBy>Sievert, April K.</cp:lastModifiedBy>
  <cp:revision>41</cp:revision>
  <dcterms:created xsi:type="dcterms:W3CDTF">2017-04-24T18:27:57Z</dcterms:created>
  <dcterms:modified xsi:type="dcterms:W3CDTF">2023-01-10T19:13:44Z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0x010100D214DD1318BF0F48A7EE7286E7428890</vt:lpwstr>
  </property>
</Properties>
</file>