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4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6"/>
  </p:handoutMasterIdLst>
  <p:sldIdLst>
    <p:sldId id="261" r:id="rId2"/>
    <p:sldId id="258" r:id="rId3"/>
    <p:sldId id="257" r:id="rId4"/>
    <p:sldId id="272" r:id="rId5"/>
    <p:sldId id="262" r:id="rId6"/>
    <p:sldId id="263" r:id="rId7"/>
    <p:sldId id="264" r:id="rId8"/>
    <p:sldId id="265" r:id="rId9"/>
    <p:sldId id="266" r:id="rId10"/>
    <p:sldId id="267" r:id="rId11"/>
    <p:sldId id="271" r:id="rId12"/>
    <p:sldId id="269" r:id="rId13"/>
    <p:sldId id="268" r:id="rId14"/>
    <p:sldId id="260" r:id="rId1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8" autoAdjust="0"/>
    <p:restoredTop sz="94660"/>
  </p:normalViewPr>
  <p:slideViewPr>
    <p:cSldViewPr snapToGrid="0">
      <p:cViewPr>
        <p:scale>
          <a:sx n="126" d="100"/>
          <a:sy n="126" d="100"/>
        </p:scale>
        <p:origin x="-496" y="-4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D8057EB-EFEA-4131-926D-B4536C3893AC}" type="datetimeFigureOut">
              <a:rPr lang="en-US" smtClean="0"/>
              <a:t>1/6/23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1E811AA-3B68-419A-981A-60019203F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3401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1FDC2A4F-FDCC-4761-AED1-0CF6676E3050}" type="datetimeFigureOut">
              <a:rPr lang="en-US" smtClean="0"/>
              <a:t>1/6/23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3BECE-9E23-476E-8CA2-113200FC6AF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2260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C2A4F-FDCC-4761-AED1-0CF6676E3050}" type="datetimeFigureOut">
              <a:rPr lang="en-US" smtClean="0"/>
              <a:t>1/6/23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3BECE-9E23-476E-8CA2-113200FC6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362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C2A4F-FDCC-4761-AED1-0CF6676E3050}" type="datetimeFigureOut">
              <a:rPr lang="en-US" smtClean="0"/>
              <a:t>1/6/23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3BECE-9E23-476E-8CA2-113200FC6AF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3568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C2A4F-FDCC-4761-AED1-0CF6676E3050}" type="datetimeFigureOut">
              <a:rPr lang="en-US" smtClean="0"/>
              <a:t>1/6/23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3BECE-9E23-476E-8CA2-113200FC6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601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C2A4F-FDCC-4761-AED1-0CF6676E3050}" type="datetimeFigureOut">
              <a:rPr lang="en-US" smtClean="0"/>
              <a:t>1/6/23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3BECE-9E23-476E-8CA2-113200FC6AF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6766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C2A4F-FDCC-4761-AED1-0CF6676E3050}" type="datetimeFigureOut">
              <a:rPr lang="en-US" smtClean="0"/>
              <a:t>1/6/23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3BECE-9E23-476E-8CA2-113200FC6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12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C2A4F-FDCC-4761-AED1-0CF6676E3050}" type="datetimeFigureOut">
              <a:rPr lang="en-US" smtClean="0"/>
              <a:t>1/6/23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3BECE-9E23-476E-8CA2-113200FC6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527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C2A4F-FDCC-4761-AED1-0CF6676E3050}" type="datetimeFigureOut">
              <a:rPr lang="en-US" smtClean="0"/>
              <a:t>1/6/23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3BECE-9E23-476E-8CA2-113200FC6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048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C2A4F-FDCC-4761-AED1-0CF6676E3050}" type="datetimeFigureOut">
              <a:rPr lang="en-US" smtClean="0"/>
              <a:t>1/6/23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3BECE-9E23-476E-8CA2-113200FC6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422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C2A4F-FDCC-4761-AED1-0CF6676E3050}" type="datetimeFigureOut">
              <a:rPr lang="en-US" smtClean="0"/>
              <a:t>1/6/23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3BECE-9E23-476E-8CA2-113200FC6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605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C2A4F-FDCC-4761-AED1-0CF6676E3050}" type="datetimeFigureOut">
              <a:rPr lang="en-US" smtClean="0"/>
              <a:t>1/6/23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3BECE-9E23-476E-8CA2-113200FC6AF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3933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FDC2A4F-FDCC-4761-AED1-0CF6676E3050}" type="datetimeFigureOut">
              <a:rPr lang="en-US" smtClean="0"/>
              <a:t>1/6/23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3A3BECE-9E23-476E-8CA2-113200FC6AF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3757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76184" y="4880920"/>
            <a:ext cx="7407875" cy="1804688"/>
          </a:xfrm>
          <a:solidFill>
            <a:schemeClr val="bg1"/>
          </a:solidFill>
        </p:spPr>
        <p:txBody>
          <a:bodyPr/>
          <a:lstStyle/>
          <a:p>
            <a:pPr eaLnBrk="1" hangingPunct="1">
              <a:defRPr/>
            </a:pPr>
            <a:r>
              <a:rPr lang="en-US" dirty="0">
                <a:solidFill>
                  <a:schemeClr val="tx1"/>
                </a:solidFill>
                <a:latin typeface="BentonSans" panose="02000503000000020004" pitchFamily="2" charset="77"/>
              </a:rPr>
              <a:t>Indigenous Cultural Logics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3DA5C75-781C-924E-84DB-1DC029D14A71}"/>
              </a:ext>
            </a:extLst>
          </p:cNvPr>
          <p:cNvSpPr txBox="1"/>
          <p:nvPr/>
        </p:nvSpPr>
        <p:spPr>
          <a:xfrm>
            <a:off x="8444333" y="5383427"/>
            <a:ext cx="3552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BentonSans" panose="02000503000000020004" pitchFamily="2" charset="77"/>
              </a:rPr>
              <a:t>By Brian Gilley and April Sievert</a:t>
            </a:r>
          </a:p>
        </p:txBody>
      </p:sp>
    </p:spTree>
    <p:extLst>
      <p:ext uri="{BB962C8B-B14F-4D97-AF65-F5344CB8AC3E}">
        <p14:creationId xmlns:p14="http://schemas.microsoft.com/office/powerpoint/2010/main" val="10171892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BentonSans" panose="02000503000000020004" pitchFamily="2" charset="77"/>
              </a:rPr>
              <a:t>Autonomy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BentonSans" panose="02000503000000020004" pitchFamily="2" charset="77"/>
              </a:rPr>
              <a:t>Basic Principles:</a:t>
            </a:r>
          </a:p>
          <a:p>
            <a:r>
              <a:rPr lang="en-US" dirty="0">
                <a:latin typeface="BentonSans" panose="02000503000000020004" pitchFamily="2" charset="77"/>
              </a:rPr>
              <a:t>The social order of most Indigenous communities scaffolds individual and community autonomy.</a:t>
            </a:r>
          </a:p>
          <a:p>
            <a:pPr lvl="1"/>
            <a:r>
              <a:rPr lang="en-US" b="1" dirty="0">
                <a:latin typeface="BentonSans" panose="02000503000000020004" pitchFamily="2" charset="77"/>
              </a:rPr>
              <a:t>Do not </a:t>
            </a:r>
            <a:r>
              <a:rPr lang="en-US" dirty="0">
                <a:latin typeface="BentonSans" panose="02000503000000020004" pitchFamily="2" charset="77"/>
              </a:rPr>
              <a:t>confuse autonomy with the Western Enlightenment notion of ‘free will’ or individualism.  Native social orders prioritize </a:t>
            </a:r>
            <a:r>
              <a:rPr lang="en-US" b="1" dirty="0">
                <a:latin typeface="BentonSans" panose="02000503000000020004" pitchFamily="2" charset="77"/>
              </a:rPr>
              <a:t>community</a:t>
            </a:r>
            <a:r>
              <a:rPr lang="en-US" dirty="0">
                <a:latin typeface="BentonSans" panose="02000503000000020004" pitchFamily="2" charset="77"/>
              </a:rPr>
              <a:t>.</a:t>
            </a:r>
          </a:p>
          <a:p>
            <a:r>
              <a:rPr lang="en-US" dirty="0">
                <a:latin typeface="BentonSans" panose="02000503000000020004" pitchFamily="2" charset="77"/>
              </a:rPr>
              <a:t>Individual autonomy is the ability of the person to find their own path, but within the rules and values of the society.</a:t>
            </a:r>
          </a:p>
          <a:p>
            <a:pPr lvl="1"/>
            <a:r>
              <a:rPr lang="en-US" dirty="0">
                <a:latin typeface="BentonSans" panose="02000503000000020004" pitchFamily="2" charset="77"/>
              </a:rPr>
              <a:t>One’s quest for autonomy cannot challenge the fundamental values of the society otherwise someone places themselves outside the community by prioritizing their individual wants over the needs of the community.</a:t>
            </a:r>
          </a:p>
          <a:p>
            <a:pPr lvl="1"/>
            <a:r>
              <a:rPr lang="en-US" dirty="0">
                <a:latin typeface="BentonSans" panose="02000503000000020004" pitchFamily="2" charset="77"/>
              </a:rPr>
              <a:t>This worldview does NOT align with </a:t>
            </a:r>
            <a:r>
              <a:rPr lang="en-US" b="1" dirty="0">
                <a:latin typeface="BentonSans" panose="02000503000000020004" pitchFamily="2" charset="77"/>
              </a:rPr>
              <a:t>capitalism</a:t>
            </a:r>
            <a:r>
              <a:rPr lang="en-US" dirty="0">
                <a:latin typeface="BentonSans" panose="02000503000000020004" pitchFamily="2" charset="77"/>
              </a:rPr>
              <a:t>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9687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latin typeface="BentonSans" panose="02000503000000020004" pitchFamily="2" charset="77"/>
              </a:rPr>
              <a:t>Personhood and Autonomy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BentonSans" panose="02000503000000020004" pitchFamily="2" charset="77"/>
              </a:rPr>
              <a:t>Each individual is their own “spirit being.”</a:t>
            </a:r>
          </a:p>
          <a:p>
            <a:pPr lvl="1"/>
            <a:r>
              <a:rPr lang="en-US" dirty="0">
                <a:latin typeface="BentonSans" panose="02000503000000020004" pitchFamily="2" charset="77"/>
              </a:rPr>
              <a:t>Broadly defined, each person has their own path to follow.</a:t>
            </a:r>
          </a:p>
          <a:p>
            <a:r>
              <a:rPr lang="en-US" dirty="0">
                <a:latin typeface="BentonSans" panose="02000503000000020004" pitchFamily="2" charset="77"/>
              </a:rPr>
              <a:t>An individual’s path cannot disrupt the social or spiritual order.</a:t>
            </a:r>
          </a:p>
          <a:p>
            <a:pPr lvl="1"/>
            <a:r>
              <a:rPr lang="en-US" dirty="0">
                <a:latin typeface="BentonSans" panose="02000503000000020004" pitchFamily="2" charset="77"/>
              </a:rPr>
              <a:t>When a person seeks their path or personal development it must be within the values of the community.</a:t>
            </a:r>
          </a:p>
          <a:p>
            <a:r>
              <a:rPr lang="en-US" dirty="0">
                <a:latin typeface="BentonSans" panose="02000503000000020004" pitchFamily="2" charset="77"/>
              </a:rPr>
              <a:t>Individual autonomy cannot disrupt the social order.</a:t>
            </a:r>
          </a:p>
          <a:p>
            <a:pPr lvl="1"/>
            <a:r>
              <a:rPr lang="en-US" dirty="0">
                <a:latin typeface="BentonSans" panose="02000503000000020004" pitchFamily="2" charset="77"/>
              </a:rPr>
              <a:t>Individuals who’s personal development challenges the social or spiritual order of the community it throws social relations out of balance.</a:t>
            </a:r>
          </a:p>
          <a:p>
            <a:r>
              <a:rPr lang="en-US" dirty="0">
                <a:latin typeface="BentonSans" panose="02000503000000020004" pitchFamily="2" charset="77"/>
              </a:rPr>
              <a:t>The actions of individuals have long term implications in society.</a:t>
            </a:r>
          </a:p>
          <a:p>
            <a:pPr lvl="1"/>
            <a:r>
              <a:rPr lang="en-US" dirty="0">
                <a:latin typeface="BentonSans" panose="02000503000000020004" pitchFamily="2" charset="77"/>
              </a:rPr>
              <a:t>Even when individuals are long gone it is believed their influence carries through the generations.</a:t>
            </a:r>
          </a:p>
        </p:txBody>
      </p:sp>
    </p:spTree>
    <p:extLst>
      <p:ext uri="{BB962C8B-B14F-4D97-AF65-F5344CB8AC3E}">
        <p14:creationId xmlns:p14="http://schemas.microsoft.com/office/powerpoint/2010/main" val="14695679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BentonSans" panose="02000503000000020004" pitchFamily="2" charset="77"/>
              </a:rPr>
              <a:t>Ancestors and </a:t>
            </a:r>
            <a:br>
              <a:rPr lang="en-US" sz="3600" dirty="0">
                <a:latin typeface="BentonSans" panose="02000503000000020004" pitchFamily="2" charset="77"/>
              </a:rPr>
            </a:br>
            <a:r>
              <a:rPr lang="en-US" sz="3600" dirty="0">
                <a:latin typeface="BentonSans" panose="02000503000000020004" pitchFamily="2" charset="77"/>
              </a:rPr>
              <a:t>Undifferentiated social units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BentonSans" panose="02000503000000020004" pitchFamily="2" charset="77"/>
              </a:rPr>
              <a:t>In many Native communities ancestors are considered a category of autonomous beings and designated within a metaphysical social unit.</a:t>
            </a:r>
          </a:p>
          <a:p>
            <a:pPr lvl="1"/>
            <a:r>
              <a:rPr lang="en-US" dirty="0">
                <a:latin typeface="BentonSans" panose="02000503000000020004" pitchFamily="2" charset="77"/>
              </a:rPr>
              <a:t>The ancestors interact with the living in various ways and often empower healers, thinkers and leaders with their presence.</a:t>
            </a:r>
          </a:p>
          <a:p>
            <a:r>
              <a:rPr lang="en-US" dirty="0">
                <a:latin typeface="BentonSans" panose="02000503000000020004" pitchFamily="2" charset="77"/>
              </a:rPr>
              <a:t>Ancestors provide the linkage between the world of the living and the spirit world.</a:t>
            </a:r>
          </a:p>
          <a:p>
            <a:pPr lvl="1"/>
            <a:r>
              <a:rPr lang="en-US" dirty="0">
                <a:latin typeface="BentonSans" panose="02000503000000020004" pitchFamily="2" charset="77"/>
              </a:rPr>
              <a:t>In this way there is no differentiation between the spirit world and the world of the living.</a:t>
            </a:r>
          </a:p>
          <a:p>
            <a:r>
              <a:rPr lang="en-US" dirty="0">
                <a:latin typeface="BentonSans" panose="02000503000000020004" pitchFamily="2" charset="77"/>
              </a:rPr>
              <a:t>Low differentiation thus places the ancestors, their remains and their material culture within the world of the living.</a:t>
            </a:r>
          </a:p>
          <a:p>
            <a:pPr lvl="1"/>
            <a:r>
              <a:rPr lang="en-US" dirty="0">
                <a:latin typeface="BentonSans" panose="02000503000000020004" pitchFamily="2" charset="77"/>
              </a:rPr>
              <a:t>Through an undifferentiated social perspective there is no delineation between the living and the dead.  They occupy different dimensions of the same social reality. </a:t>
            </a:r>
          </a:p>
        </p:txBody>
      </p:sp>
    </p:spTree>
    <p:extLst>
      <p:ext uri="{BB962C8B-B14F-4D97-AF65-F5344CB8AC3E}">
        <p14:creationId xmlns:p14="http://schemas.microsoft.com/office/powerpoint/2010/main" val="7739182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BentonSans" panose="02000503000000020004" pitchFamily="2" charset="77"/>
              </a:rPr>
              <a:t>Thinking Through Indigenous logic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950720"/>
            <a:ext cx="9720073" cy="4023360"/>
          </a:xfrm>
        </p:spPr>
        <p:txBody>
          <a:bodyPr>
            <a:normAutofit fontScale="92500"/>
          </a:bodyPr>
          <a:lstStyle/>
          <a:p>
            <a:r>
              <a:rPr lang="en-US" dirty="0">
                <a:latin typeface="BentonSans" panose="02000503000000020004" pitchFamily="2" charset="77"/>
              </a:rPr>
              <a:t>Discussion:</a:t>
            </a:r>
          </a:p>
          <a:p>
            <a:r>
              <a:rPr lang="en-US" dirty="0">
                <a:latin typeface="BentonSans" panose="02000503000000020004" pitchFamily="2" charset="77"/>
              </a:rPr>
              <a:t>1.  Using the Indigenous cultural logic model presented above how do you think ancestors fit into this model?</a:t>
            </a:r>
          </a:p>
          <a:p>
            <a:r>
              <a:rPr lang="en-US" dirty="0">
                <a:latin typeface="BentonSans" panose="02000503000000020004" pitchFamily="2" charset="77"/>
              </a:rPr>
              <a:t>2.  What are two ways we might think about Indigenous human remains and ceremonial objects in a different way?</a:t>
            </a:r>
          </a:p>
          <a:p>
            <a:r>
              <a:rPr lang="en-US" dirty="0">
                <a:latin typeface="BentonSans" panose="02000503000000020004" pitchFamily="2" charset="77"/>
              </a:rPr>
              <a:t>3.  How should we approach research on ancestral remains and ceremonial objects if they are considered to be an aspect of living people’s way of life?</a:t>
            </a:r>
          </a:p>
          <a:p>
            <a:r>
              <a:rPr lang="en-US" dirty="0">
                <a:latin typeface="BentonSans" panose="02000503000000020004" pitchFamily="2" charset="77"/>
              </a:rPr>
              <a:t>4. How does cultural conservatism enable cultural preservation efforts by tribes in the U.S?</a:t>
            </a:r>
          </a:p>
          <a:p>
            <a:r>
              <a:rPr lang="en-US" dirty="0">
                <a:latin typeface="BentonSans" panose="02000503000000020004" pitchFamily="2" charset="77"/>
              </a:rPr>
              <a:t>5. In what ways do differentiated Euro-western social units support cultural preservation?</a:t>
            </a:r>
          </a:p>
        </p:txBody>
      </p:sp>
    </p:spTree>
    <p:extLst>
      <p:ext uri="{BB962C8B-B14F-4D97-AF65-F5344CB8AC3E}">
        <p14:creationId xmlns:p14="http://schemas.microsoft.com/office/powerpoint/2010/main" val="6394707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BentonSans" panose="02000503000000020004" pitchFamily="2" charset="77"/>
              </a:rPr>
              <a:t>References &amp; Acknowledgments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BentonSans" panose="02000503000000020004" pitchFamily="2" charset="77"/>
              </a:rPr>
              <a:t>National Science Foundation grants 1449465, 1540447</a:t>
            </a:r>
          </a:p>
          <a:p>
            <a:r>
              <a:rPr lang="en-US" dirty="0">
                <a:latin typeface="BentonSans" panose="02000503000000020004" pitchFamily="2" charset="77"/>
              </a:rPr>
              <a:t>Duane Champagne, Social Change and Continuity Among Native Nations, New York:  Alta Mira Press, 2007.</a:t>
            </a:r>
          </a:p>
        </p:txBody>
      </p:sp>
    </p:spTree>
    <p:extLst>
      <p:ext uri="{BB962C8B-B14F-4D97-AF65-F5344CB8AC3E}">
        <p14:creationId xmlns:p14="http://schemas.microsoft.com/office/powerpoint/2010/main" val="49186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BentonSans" panose="02000503000000020004" pitchFamily="2" charset="77"/>
              </a:rPr>
              <a:t>Learning Goals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BentonSans" panose="02000503000000020004" pitchFamily="2" charset="77"/>
              </a:rPr>
              <a:t>Recognize how differences between Euro-American social structure and Indigenous social structures affect how people conceptualize relationships</a:t>
            </a:r>
          </a:p>
          <a:p>
            <a:r>
              <a:rPr lang="en-US" dirty="0">
                <a:latin typeface="BentonSans" panose="02000503000000020004" pitchFamily="2" charset="77"/>
              </a:rPr>
              <a:t>Recognize the mechanism of American Indian conservatism, as described by scholar Duane Champagne</a:t>
            </a:r>
          </a:p>
          <a:p>
            <a:r>
              <a:rPr lang="en-US" dirty="0">
                <a:latin typeface="BentonSans" panose="02000503000000020004" pitchFamily="2" charset="77"/>
              </a:rPr>
              <a:t>Try applying Indigenous points of view to think of ancestors in new and culturally relevant ways</a:t>
            </a:r>
          </a:p>
        </p:txBody>
      </p:sp>
    </p:spTree>
    <p:extLst>
      <p:ext uri="{BB962C8B-B14F-4D97-AF65-F5344CB8AC3E}">
        <p14:creationId xmlns:p14="http://schemas.microsoft.com/office/powerpoint/2010/main" val="3214406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BentonSans" panose="02000503000000020004" pitchFamily="2" charset="77"/>
              </a:rPr>
              <a:t>List of Topics Covered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BentonSans" panose="02000503000000020004" pitchFamily="2" charset="77"/>
              </a:rPr>
              <a:t>Indigenous model of social relations</a:t>
            </a:r>
          </a:p>
          <a:p>
            <a:r>
              <a:rPr lang="en-US" dirty="0">
                <a:latin typeface="BentonSans" panose="02000503000000020004" pitchFamily="2" charset="77"/>
              </a:rPr>
              <a:t>Differentiated versus undifferentiated social units</a:t>
            </a:r>
          </a:p>
          <a:p>
            <a:r>
              <a:rPr lang="en-US" dirty="0">
                <a:latin typeface="BentonSans" panose="02000503000000020004" pitchFamily="2" charset="77"/>
              </a:rPr>
              <a:t>Indigenous ideas about individual and community autonomy</a:t>
            </a:r>
          </a:p>
          <a:p>
            <a:r>
              <a:rPr lang="en-US" dirty="0">
                <a:latin typeface="BentonSans" panose="02000503000000020004" pitchFamily="2" charset="77"/>
              </a:rPr>
              <a:t>Indigenous ideas about cultural change</a:t>
            </a:r>
          </a:p>
          <a:p>
            <a:r>
              <a:rPr lang="en-US" dirty="0">
                <a:latin typeface="BentonSans" panose="02000503000000020004" pitchFamily="2" charset="77"/>
              </a:rPr>
              <a:t>Indigenous understanding about the relatedness of the ancestors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382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BentonSans" panose="02000503000000020004" pitchFamily="2" charset="77"/>
              </a:rPr>
              <a:t>Differentiation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200" dirty="0">
                <a:latin typeface="BentonSans" panose="02000503000000020004" pitchFamily="2" charset="77"/>
              </a:rPr>
              <a:t>Societal Differentiation looks at how social institutions are configured. </a:t>
            </a:r>
          </a:p>
          <a:p>
            <a:r>
              <a:rPr lang="en-US" dirty="0">
                <a:latin typeface="BentonSans" panose="02000503000000020004" pitchFamily="2" charset="77"/>
              </a:rPr>
              <a:t>In Euro-Western Societies, different sectors: e.g. cultural, economic, political, religious, community. These are considered </a:t>
            </a:r>
            <a:r>
              <a:rPr lang="en-US" b="1" dirty="0">
                <a:latin typeface="BentonSans" panose="02000503000000020004" pitchFamily="2" charset="77"/>
              </a:rPr>
              <a:t>differentiated</a:t>
            </a:r>
            <a:r>
              <a:rPr lang="en-US" dirty="0">
                <a:latin typeface="BentonSans" panose="02000503000000020004" pitchFamily="2" charset="77"/>
              </a:rPr>
              <a:t> because they tend to be specialized, insulated from one another and more or less autonomous. Government may have highly differentiated institutions, </a:t>
            </a:r>
            <a:r>
              <a:rPr lang="en-US" dirty="0" err="1">
                <a:latin typeface="BentonSans" panose="02000503000000020004" pitchFamily="2" charset="77"/>
              </a:rPr>
              <a:t>e.g</a:t>
            </a:r>
            <a:r>
              <a:rPr lang="en-US" dirty="0">
                <a:latin typeface="BentonSans" panose="02000503000000020004" pitchFamily="2" charset="77"/>
              </a:rPr>
              <a:t> multiple branches such as legislative and judicial, or political parties. Change can occur at many loci.</a:t>
            </a:r>
          </a:p>
          <a:p>
            <a:r>
              <a:rPr lang="en-US" dirty="0">
                <a:latin typeface="BentonSans" panose="02000503000000020004" pitchFamily="2" charset="77"/>
              </a:rPr>
              <a:t>In Indigenous societies, major institutions overlap, less autonomous, less specialized, more fluid, more accessible to all members. These might be considered </a:t>
            </a:r>
            <a:r>
              <a:rPr lang="en-US" b="1" dirty="0">
                <a:latin typeface="BentonSans" panose="02000503000000020004" pitchFamily="2" charset="77"/>
              </a:rPr>
              <a:t>undifferentiated. </a:t>
            </a:r>
            <a:r>
              <a:rPr lang="en-US" dirty="0">
                <a:latin typeface="BentonSans" panose="02000503000000020004" pitchFamily="2" charset="77"/>
              </a:rPr>
              <a:t>The idea here is that there may be fewer loci for change. How would such arrangements affect susceptibility to change?</a:t>
            </a:r>
          </a:p>
        </p:txBody>
      </p:sp>
    </p:spTree>
    <p:extLst>
      <p:ext uri="{BB962C8B-B14F-4D97-AF65-F5344CB8AC3E}">
        <p14:creationId xmlns:p14="http://schemas.microsoft.com/office/powerpoint/2010/main" val="678477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>
                <a:latin typeface="BentonSans" panose="02000503000000020004" pitchFamily="2" charset="77"/>
              </a:rPr>
              <a:t>Indigenous Cultural Contexts</a:t>
            </a:r>
          </a:p>
        </p:txBody>
      </p:sp>
      <p:sp>
        <p:nvSpPr>
          <p:cNvPr id="614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buFont typeface="Wingdings" pitchFamily="2" charset="2"/>
              <a:buChar char="§"/>
              <a:defRPr/>
            </a:pPr>
            <a:r>
              <a:rPr lang="en-US" dirty="0">
                <a:latin typeface="BentonSans" panose="02000503000000020004" pitchFamily="2" charset="77"/>
              </a:rPr>
              <a:t>Low Societal differentiation</a:t>
            </a:r>
          </a:p>
          <a:p>
            <a:pPr marL="0" indent="0" eaLnBrk="1" hangingPunct="1">
              <a:buNone/>
              <a:defRPr/>
            </a:pPr>
            <a:endParaRPr lang="en-US" dirty="0">
              <a:latin typeface="BentonSans" panose="02000503000000020004" pitchFamily="2" charset="77"/>
            </a:endParaRPr>
          </a:p>
          <a:p>
            <a:pPr lvl="2" eaLnBrk="1" hangingPunct="1">
              <a:buFont typeface="Wingdings" pitchFamily="2" charset="2"/>
              <a:buChar char="§"/>
              <a:defRPr/>
            </a:pPr>
            <a:r>
              <a:rPr lang="en-US" sz="1800" dirty="0">
                <a:latin typeface="BentonSans" panose="02000503000000020004" pitchFamily="2" charset="77"/>
              </a:rPr>
              <a:t>Societal institutions were integrated</a:t>
            </a:r>
          </a:p>
          <a:p>
            <a:pPr lvl="2" eaLnBrk="1" hangingPunct="1">
              <a:buFont typeface="Wingdings" pitchFamily="2" charset="2"/>
              <a:buChar char="§"/>
              <a:defRPr/>
            </a:pPr>
            <a:r>
              <a:rPr lang="en-US" sz="1800" dirty="0">
                <a:latin typeface="BentonSans" panose="02000503000000020004" pitchFamily="2" charset="77"/>
              </a:rPr>
              <a:t>Differentiation would appear as individual specializations that members might have based on skills, or offices. </a:t>
            </a:r>
          </a:p>
          <a:p>
            <a:pPr lvl="2" eaLnBrk="1" hangingPunct="1">
              <a:buFont typeface="Wingdings" pitchFamily="2" charset="2"/>
              <a:buChar char="§"/>
              <a:defRPr/>
            </a:pPr>
            <a:r>
              <a:rPr lang="en-US" sz="1800" dirty="0">
                <a:latin typeface="BentonSans" panose="02000503000000020004" pitchFamily="2" charset="77"/>
              </a:rPr>
              <a:t>Major institutional relations are not distinguished or specialized</a:t>
            </a:r>
          </a:p>
          <a:p>
            <a:pPr lvl="3" eaLnBrk="1" hangingPunct="1">
              <a:buFont typeface="Wingdings" pitchFamily="2" charset="2"/>
              <a:buChar char="§"/>
              <a:defRPr/>
            </a:pPr>
            <a:r>
              <a:rPr lang="en-US" sz="1800" dirty="0">
                <a:latin typeface="BentonSans" panose="02000503000000020004" pitchFamily="2" charset="77"/>
              </a:rPr>
              <a:t>Among the Iroquois, e.g. economy and polity are closely interrelated through family &amp; clan relations</a:t>
            </a:r>
          </a:p>
          <a:p>
            <a:pPr lvl="3" eaLnBrk="1" hangingPunct="1">
              <a:buFont typeface="Wingdings" pitchFamily="2" charset="2"/>
              <a:buChar char="§"/>
              <a:defRPr/>
            </a:pPr>
            <a:r>
              <a:rPr lang="en-US" sz="1800" dirty="0">
                <a:latin typeface="BentonSans" panose="02000503000000020004" pitchFamily="2" charset="77"/>
              </a:rPr>
              <a:t>Among many tribes, economic and political decision-making is combined in a business committee, consisting of elected tribal members.</a:t>
            </a:r>
          </a:p>
          <a:p>
            <a:pPr lvl="2">
              <a:buFont typeface="Wingdings" pitchFamily="2" charset="2"/>
              <a:buChar char="§"/>
              <a:defRPr/>
            </a:pPr>
            <a:r>
              <a:rPr lang="en-US" sz="1800" dirty="0">
                <a:latin typeface="BentonSans" panose="02000503000000020004" pitchFamily="2" charset="77"/>
              </a:rPr>
              <a:t>But Indigenous societies are not simple. Among Shawnee, e.g. there are clans related by kinship, and five autonomous political units responsible or linked to different institutions.</a:t>
            </a:r>
          </a:p>
          <a:p>
            <a:pPr lvl="3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9071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latin typeface="BentonSans" panose="02000503000000020004" pitchFamily="2" charset="77"/>
              </a:rPr>
              <a:t>Undifferentiated Institutional Relations</a:t>
            </a:r>
          </a:p>
        </p:txBody>
      </p:sp>
      <p:sp>
        <p:nvSpPr>
          <p:cNvPr id="717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1034288" y="3017520"/>
            <a:ext cx="9720073" cy="4023360"/>
          </a:xfrm>
        </p:spPr>
        <p:txBody>
          <a:bodyPr/>
          <a:lstStyle/>
          <a:p>
            <a:pPr eaLnBrk="1" hangingPunct="1">
              <a:buFont typeface="Wingdings" pitchFamily="2" charset="2"/>
              <a:buChar char="§"/>
              <a:defRPr/>
            </a:pPr>
            <a:r>
              <a:rPr lang="en-US" dirty="0">
                <a:latin typeface="BentonSans" panose="02000503000000020004" pitchFamily="2" charset="77"/>
              </a:rPr>
              <a:t>Inherently resistant to change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dirty="0">
                <a:latin typeface="BentonSans" panose="02000503000000020004" pitchFamily="2" charset="77"/>
              </a:rPr>
              <a:t>Institutional differentiation requires major reorganization of fundamental institutions (kinship, religion, political relations)</a:t>
            </a:r>
          </a:p>
          <a:p>
            <a:pPr eaLnBrk="1" hangingPunct="1">
              <a:buFont typeface="Wingdings" pitchFamily="2" charset="2"/>
              <a:buChar char="§"/>
              <a:defRPr/>
            </a:pPr>
            <a:r>
              <a:rPr lang="en-US" dirty="0">
                <a:latin typeface="BentonSans" panose="02000503000000020004" pitchFamily="2" charset="77"/>
              </a:rPr>
              <a:t>Can be manifested as “Sacred Order” in Native communities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dirty="0">
                <a:latin typeface="BentonSans" panose="02000503000000020004" pitchFamily="2" charset="77"/>
              </a:rPr>
              <a:t>Resistant to change in the institutional order so as to not bring on misfortune</a:t>
            </a:r>
          </a:p>
        </p:txBody>
      </p:sp>
    </p:spTree>
    <p:extLst>
      <p:ext uri="{BB962C8B-B14F-4D97-AF65-F5344CB8AC3E}">
        <p14:creationId xmlns:p14="http://schemas.microsoft.com/office/powerpoint/2010/main" val="13371404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1981200" y="1219200"/>
            <a:ext cx="3657600" cy="1143000"/>
          </a:xfrm>
        </p:spPr>
        <p:txBody>
          <a:bodyPr>
            <a:noAutofit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3200" dirty="0">
                <a:latin typeface="BentonSans" panose="02000503000000020004" pitchFamily="2" charset="77"/>
              </a:rPr>
              <a:t>Institutions are gifts from the creator</a:t>
            </a:r>
          </a:p>
        </p:txBody>
      </p:sp>
      <p:sp>
        <p:nvSpPr>
          <p:cNvPr id="6147" name="Text Box 4"/>
          <p:cNvSpPr txBox="1">
            <a:spLocks noChangeArrowheads="1"/>
          </p:cNvSpPr>
          <p:nvPr/>
        </p:nvSpPr>
        <p:spPr bwMode="auto">
          <a:xfrm>
            <a:off x="2879726" y="417513"/>
            <a:ext cx="71786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x-none" altLang="x-none"/>
          </a:p>
        </p:txBody>
      </p:sp>
      <p:sp>
        <p:nvSpPr>
          <p:cNvPr id="6148" name="Text Box 5"/>
          <p:cNvSpPr txBox="1">
            <a:spLocks noChangeArrowheads="1"/>
          </p:cNvSpPr>
          <p:nvPr/>
        </p:nvSpPr>
        <p:spPr bwMode="auto">
          <a:xfrm>
            <a:off x="2209800" y="381001"/>
            <a:ext cx="7772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x-none" altLang="x-none"/>
          </a:p>
        </p:txBody>
      </p:sp>
      <p:sp>
        <p:nvSpPr>
          <p:cNvPr id="6149" name="Text Box 6"/>
          <p:cNvSpPr txBox="1">
            <a:spLocks noChangeArrowheads="1"/>
          </p:cNvSpPr>
          <p:nvPr/>
        </p:nvSpPr>
        <p:spPr bwMode="auto">
          <a:xfrm>
            <a:off x="1795078" y="388833"/>
            <a:ext cx="897262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x-none" sz="3200" b="1" dirty="0">
                <a:latin typeface="BentonSans" panose="02000503000000020004" pitchFamily="2" charset="77"/>
              </a:rPr>
              <a:t>Indigenous  Logic in the Institutional Order</a:t>
            </a:r>
          </a:p>
        </p:txBody>
      </p:sp>
      <p:sp>
        <p:nvSpPr>
          <p:cNvPr id="6150" name="AutoShape 8"/>
          <p:cNvSpPr>
            <a:spLocks noChangeArrowheads="1"/>
          </p:cNvSpPr>
          <p:nvPr/>
        </p:nvSpPr>
        <p:spPr bwMode="auto">
          <a:xfrm>
            <a:off x="5334000" y="1447800"/>
            <a:ext cx="457200" cy="4572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x-none" altLang="x-none"/>
          </a:p>
        </p:txBody>
      </p:sp>
      <p:sp>
        <p:nvSpPr>
          <p:cNvPr id="6151" name="Text Box 9"/>
          <p:cNvSpPr txBox="1">
            <a:spLocks noChangeArrowheads="1"/>
          </p:cNvSpPr>
          <p:nvPr/>
        </p:nvSpPr>
        <p:spPr bwMode="auto">
          <a:xfrm>
            <a:off x="6096000" y="1295400"/>
            <a:ext cx="3276600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x-none" sz="2800" dirty="0">
                <a:latin typeface="BentonSans" panose="02000503000000020004" pitchFamily="2" charset="77"/>
              </a:rPr>
              <a:t>Institutions are powerful and must be respected</a:t>
            </a:r>
          </a:p>
        </p:txBody>
      </p:sp>
      <p:sp>
        <p:nvSpPr>
          <p:cNvPr id="6152" name="AutoShape 10"/>
          <p:cNvSpPr>
            <a:spLocks noChangeArrowheads="1"/>
          </p:cNvSpPr>
          <p:nvPr/>
        </p:nvSpPr>
        <p:spPr bwMode="auto">
          <a:xfrm>
            <a:off x="7086600" y="2895600"/>
            <a:ext cx="304800" cy="457200"/>
          </a:xfrm>
          <a:prstGeom prst="down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x-none" altLang="x-none"/>
          </a:p>
        </p:txBody>
      </p:sp>
      <p:sp>
        <p:nvSpPr>
          <p:cNvPr id="6153" name="Text Box 11"/>
          <p:cNvSpPr txBox="1">
            <a:spLocks noChangeArrowheads="1"/>
          </p:cNvSpPr>
          <p:nvPr/>
        </p:nvSpPr>
        <p:spPr bwMode="auto">
          <a:xfrm>
            <a:off x="6324600" y="3581400"/>
            <a:ext cx="26670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x-none" sz="2400" dirty="0">
                <a:latin typeface="BentonSans" panose="02000503000000020004" pitchFamily="2" charset="77"/>
              </a:rPr>
              <a:t>To change without consultation with Creator would be disrespectful</a:t>
            </a:r>
          </a:p>
        </p:txBody>
      </p:sp>
      <p:sp>
        <p:nvSpPr>
          <p:cNvPr id="6154" name="AutoShape 12"/>
          <p:cNvSpPr>
            <a:spLocks noChangeArrowheads="1"/>
          </p:cNvSpPr>
          <p:nvPr/>
        </p:nvSpPr>
        <p:spPr bwMode="auto">
          <a:xfrm>
            <a:off x="5715001" y="4419601"/>
            <a:ext cx="671513" cy="485775"/>
          </a:xfrm>
          <a:prstGeom prst="leftArrow">
            <a:avLst>
              <a:gd name="adj1" fmla="val 50000"/>
              <a:gd name="adj2" fmla="val 3455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x-none" altLang="x-none"/>
          </a:p>
        </p:txBody>
      </p:sp>
      <p:sp>
        <p:nvSpPr>
          <p:cNvPr id="6155" name="Text Box 13"/>
          <p:cNvSpPr txBox="1">
            <a:spLocks noChangeArrowheads="1"/>
          </p:cNvSpPr>
          <p:nvPr/>
        </p:nvSpPr>
        <p:spPr bwMode="auto">
          <a:xfrm>
            <a:off x="2667000" y="4495801"/>
            <a:ext cx="2667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x-none" altLang="x-none"/>
          </a:p>
        </p:txBody>
      </p:sp>
      <p:sp>
        <p:nvSpPr>
          <p:cNvPr id="6156" name="Text Box 14"/>
          <p:cNvSpPr txBox="1">
            <a:spLocks noChangeArrowheads="1"/>
          </p:cNvSpPr>
          <p:nvPr/>
        </p:nvSpPr>
        <p:spPr bwMode="auto">
          <a:xfrm>
            <a:off x="2895600" y="4191000"/>
            <a:ext cx="25908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x-none" sz="2400" dirty="0">
                <a:latin typeface="BentonSans" panose="02000503000000020004" pitchFamily="2" charset="77"/>
              </a:rPr>
              <a:t>Disrespect would prevent balance and lead to misfortune</a:t>
            </a:r>
          </a:p>
        </p:txBody>
      </p:sp>
      <p:sp>
        <p:nvSpPr>
          <p:cNvPr id="6157" name="AutoShape 15"/>
          <p:cNvSpPr>
            <a:spLocks noChangeArrowheads="1"/>
          </p:cNvSpPr>
          <p:nvPr/>
        </p:nvSpPr>
        <p:spPr bwMode="auto">
          <a:xfrm>
            <a:off x="3581401" y="2895601"/>
            <a:ext cx="485775" cy="976313"/>
          </a:xfrm>
          <a:prstGeom prst="up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x-none" altLang="x-none"/>
          </a:p>
        </p:txBody>
      </p:sp>
    </p:spTree>
    <p:extLst>
      <p:ext uri="{BB962C8B-B14F-4D97-AF65-F5344CB8AC3E}">
        <p14:creationId xmlns:p14="http://schemas.microsoft.com/office/powerpoint/2010/main" val="20506609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>
                <a:latin typeface="BentonSans" panose="02000503000000020004" pitchFamily="2" charset="77"/>
              </a:rPr>
              <a:t>Cultural Conservatism: </a:t>
            </a:r>
            <a:r>
              <a:rPr lang="en-US" sz="3600" dirty="0">
                <a:latin typeface="BentonSans" panose="02000503000000020004" pitchFamily="2" charset="77"/>
              </a:rPr>
              <a:t>maintaining cultural integrity in the face of change brought by colonialism </a:t>
            </a:r>
          </a:p>
        </p:txBody>
      </p:sp>
      <p:sp>
        <p:nvSpPr>
          <p:cNvPr id="9219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§"/>
              <a:defRPr/>
            </a:pPr>
            <a:r>
              <a:rPr lang="en-US" dirty="0">
                <a:latin typeface="BentonSans" panose="02000503000000020004" pitchFamily="2" charset="77"/>
              </a:rPr>
              <a:t>Undifferentiated cultural elements foster conservatism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endParaRPr lang="en-US" dirty="0">
              <a:latin typeface="BentonSans" panose="02000503000000020004" pitchFamily="2" charset="77"/>
            </a:endParaRP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dirty="0">
                <a:latin typeface="BentonSans" panose="02000503000000020004" pitchFamily="2" charset="77"/>
              </a:rPr>
              <a:t>Relies on structural relations of the cultural elements</a:t>
            </a:r>
          </a:p>
          <a:p>
            <a:pPr lvl="2" eaLnBrk="1" hangingPunct="1">
              <a:buFont typeface="Wingdings" pitchFamily="2" charset="2"/>
              <a:buChar char="§"/>
              <a:defRPr/>
            </a:pPr>
            <a:endParaRPr lang="en-US" dirty="0">
              <a:latin typeface="BentonSans" panose="02000503000000020004" pitchFamily="2" charset="77"/>
            </a:endParaRPr>
          </a:p>
          <a:p>
            <a:pPr lvl="2" eaLnBrk="1" hangingPunct="1">
              <a:buFont typeface="Wingdings" pitchFamily="2" charset="2"/>
              <a:buChar char="§"/>
              <a:defRPr/>
            </a:pPr>
            <a:r>
              <a:rPr lang="en-US" sz="1600" dirty="0">
                <a:latin typeface="BentonSans" panose="02000503000000020004" pitchFamily="2" charset="77"/>
              </a:rPr>
              <a:t>In Indigenous cultures cultural elements are interrelated and interpenetrate one another</a:t>
            </a:r>
          </a:p>
          <a:p>
            <a:pPr lvl="2" eaLnBrk="1" hangingPunct="1">
              <a:buFont typeface="Wingdings" pitchFamily="2" charset="2"/>
              <a:buChar char="§"/>
              <a:defRPr/>
            </a:pPr>
            <a:endParaRPr lang="en-US" sz="1600" dirty="0">
              <a:latin typeface="BentonSans" panose="02000503000000020004" pitchFamily="2" charset="77"/>
            </a:endParaRPr>
          </a:p>
          <a:p>
            <a:pPr lvl="2" eaLnBrk="1" hangingPunct="1">
              <a:buFont typeface="Wingdings" pitchFamily="2" charset="2"/>
              <a:buChar char="§"/>
              <a:defRPr/>
            </a:pPr>
            <a:r>
              <a:rPr lang="en-US" sz="1600" dirty="0">
                <a:latin typeface="BentonSans" panose="02000503000000020004" pitchFamily="2" charset="77"/>
              </a:rPr>
              <a:t>Conservatism reinforces the </a:t>
            </a:r>
            <a:r>
              <a:rPr lang="en-US" sz="1600" b="1" dirty="0">
                <a:latin typeface="BentonSans" panose="02000503000000020004" pitchFamily="2" charset="77"/>
              </a:rPr>
              <a:t>undifferentiated</a:t>
            </a:r>
            <a:r>
              <a:rPr lang="en-US" sz="1600" dirty="0">
                <a:latin typeface="BentonSans" panose="02000503000000020004" pitchFamily="2" charset="77"/>
              </a:rPr>
              <a:t> relations among art, morality, ceremony, politics, and causality</a:t>
            </a:r>
          </a:p>
          <a:p>
            <a:pPr lvl="2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4014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600" dirty="0">
                <a:latin typeface="BentonSans" panose="02000503000000020004" pitchFamily="2" charset="77"/>
              </a:rPr>
              <a:t>Logic of Native Cultural Conservatism</a:t>
            </a:r>
          </a:p>
        </p:txBody>
      </p:sp>
      <p:sp>
        <p:nvSpPr>
          <p:cNvPr id="8195" name="Text Box 4"/>
          <p:cNvSpPr txBox="1">
            <a:spLocks noChangeArrowheads="1"/>
          </p:cNvSpPr>
          <p:nvPr/>
        </p:nvSpPr>
        <p:spPr bwMode="auto">
          <a:xfrm>
            <a:off x="1747520" y="1844041"/>
            <a:ext cx="27432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x-none" sz="2400" dirty="0"/>
              <a:t>Interpenetrating Cultural Elements</a:t>
            </a:r>
          </a:p>
        </p:txBody>
      </p:sp>
      <p:sp>
        <p:nvSpPr>
          <p:cNvPr id="8196" name="AutoShape 5"/>
          <p:cNvSpPr>
            <a:spLocks noChangeArrowheads="1"/>
          </p:cNvSpPr>
          <p:nvPr/>
        </p:nvSpPr>
        <p:spPr bwMode="auto">
          <a:xfrm>
            <a:off x="4724400" y="1981201"/>
            <a:ext cx="304800" cy="485775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x-none" altLang="x-none"/>
          </a:p>
        </p:txBody>
      </p:sp>
      <p:sp>
        <p:nvSpPr>
          <p:cNvPr id="8197" name="Text Box 6"/>
          <p:cNvSpPr txBox="1">
            <a:spLocks noChangeArrowheads="1"/>
          </p:cNvSpPr>
          <p:nvPr/>
        </p:nvSpPr>
        <p:spPr bwMode="auto">
          <a:xfrm>
            <a:off x="5257800" y="1981201"/>
            <a:ext cx="4419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x-none" sz="2000"/>
              <a:t>Change requires several elements changing simultaneously</a:t>
            </a:r>
          </a:p>
        </p:txBody>
      </p:sp>
      <p:sp>
        <p:nvSpPr>
          <p:cNvPr id="8198" name="AutoShape 8"/>
          <p:cNvSpPr>
            <a:spLocks noChangeArrowheads="1"/>
          </p:cNvSpPr>
          <p:nvPr/>
        </p:nvSpPr>
        <p:spPr bwMode="auto">
          <a:xfrm>
            <a:off x="8915401" y="2514600"/>
            <a:ext cx="485775" cy="3810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x-none" altLang="x-none"/>
          </a:p>
        </p:txBody>
      </p:sp>
      <p:sp>
        <p:nvSpPr>
          <p:cNvPr id="8199" name="Text Box 9"/>
          <p:cNvSpPr txBox="1">
            <a:spLocks noChangeArrowheads="1"/>
          </p:cNvSpPr>
          <p:nvPr/>
        </p:nvSpPr>
        <p:spPr bwMode="auto">
          <a:xfrm>
            <a:off x="6934200" y="3124201"/>
            <a:ext cx="3581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x-none" sz="2000"/>
              <a:t>Change comes more slowly and at greater social cost</a:t>
            </a:r>
          </a:p>
        </p:txBody>
      </p:sp>
      <p:sp>
        <p:nvSpPr>
          <p:cNvPr id="8200" name="AutoShape 10"/>
          <p:cNvSpPr>
            <a:spLocks noChangeArrowheads="1"/>
          </p:cNvSpPr>
          <p:nvPr/>
        </p:nvSpPr>
        <p:spPr bwMode="auto">
          <a:xfrm>
            <a:off x="8763001" y="3886200"/>
            <a:ext cx="485775" cy="3810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x-none" altLang="x-none"/>
          </a:p>
        </p:txBody>
      </p:sp>
      <p:sp>
        <p:nvSpPr>
          <p:cNvPr id="8201" name="Text Box 11"/>
          <p:cNvSpPr txBox="1">
            <a:spLocks noChangeArrowheads="1"/>
          </p:cNvSpPr>
          <p:nvPr/>
        </p:nvSpPr>
        <p:spPr bwMode="auto">
          <a:xfrm>
            <a:off x="7162800" y="4419600"/>
            <a:ext cx="34290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x-none"/>
              <a:t>Resistance to wholesale change fosters cultural conservatism</a:t>
            </a:r>
          </a:p>
        </p:txBody>
      </p:sp>
      <p:sp>
        <p:nvSpPr>
          <p:cNvPr id="8202" name="AutoShape 12"/>
          <p:cNvSpPr>
            <a:spLocks noChangeArrowheads="1"/>
          </p:cNvSpPr>
          <p:nvPr/>
        </p:nvSpPr>
        <p:spPr bwMode="auto">
          <a:xfrm>
            <a:off x="8686800" y="5181600"/>
            <a:ext cx="609600" cy="762000"/>
          </a:xfrm>
          <a:prstGeom prst="curvedLeftArrow">
            <a:avLst>
              <a:gd name="adj1" fmla="val 25000"/>
              <a:gd name="adj2" fmla="val 500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x-none" altLang="x-none"/>
          </a:p>
        </p:txBody>
      </p:sp>
      <p:sp>
        <p:nvSpPr>
          <p:cNvPr id="8203" name="Text Box 13"/>
          <p:cNvSpPr txBox="1">
            <a:spLocks noChangeArrowheads="1"/>
          </p:cNvSpPr>
          <p:nvPr/>
        </p:nvSpPr>
        <p:spPr bwMode="auto">
          <a:xfrm>
            <a:off x="6096001" y="5562601"/>
            <a:ext cx="21494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x-none" altLang="x-none"/>
          </a:p>
        </p:txBody>
      </p:sp>
      <p:sp>
        <p:nvSpPr>
          <p:cNvPr id="8204" name="Text Box 14"/>
          <p:cNvSpPr txBox="1">
            <a:spLocks noChangeArrowheads="1"/>
          </p:cNvSpPr>
          <p:nvPr/>
        </p:nvSpPr>
        <p:spPr bwMode="auto">
          <a:xfrm>
            <a:off x="6019801" y="5410201"/>
            <a:ext cx="2530475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x-none"/>
              <a:t>Orients society toward preserving traditional institutions and ceremonies</a:t>
            </a:r>
          </a:p>
        </p:txBody>
      </p:sp>
      <p:sp>
        <p:nvSpPr>
          <p:cNvPr id="8205" name="AutoShape 15"/>
          <p:cNvSpPr>
            <a:spLocks noChangeArrowheads="1"/>
          </p:cNvSpPr>
          <p:nvPr/>
        </p:nvSpPr>
        <p:spPr bwMode="auto">
          <a:xfrm>
            <a:off x="5181601" y="5715001"/>
            <a:ext cx="595313" cy="485775"/>
          </a:xfrm>
          <a:prstGeom prst="leftArrow">
            <a:avLst>
              <a:gd name="adj1" fmla="val 50000"/>
              <a:gd name="adj2" fmla="val 3063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x-none" altLang="x-none"/>
          </a:p>
        </p:txBody>
      </p:sp>
      <p:sp>
        <p:nvSpPr>
          <p:cNvPr id="8206" name="Text Box 16"/>
          <p:cNvSpPr txBox="1">
            <a:spLocks noChangeArrowheads="1"/>
          </p:cNvSpPr>
          <p:nvPr/>
        </p:nvSpPr>
        <p:spPr bwMode="auto">
          <a:xfrm>
            <a:off x="2971800" y="5410201"/>
            <a:ext cx="20574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x-none"/>
              <a:t>Societies resist Assimilation and institutional change</a:t>
            </a:r>
          </a:p>
        </p:txBody>
      </p:sp>
      <p:sp>
        <p:nvSpPr>
          <p:cNvPr id="8207" name="Text Box 18"/>
          <p:cNvSpPr txBox="1">
            <a:spLocks noChangeArrowheads="1"/>
          </p:cNvSpPr>
          <p:nvPr/>
        </p:nvSpPr>
        <p:spPr bwMode="auto">
          <a:xfrm>
            <a:off x="2321561" y="3134360"/>
            <a:ext cx="1463675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x-none" dirty="0"/>
              <a:t>Prioritizes Cultural preservation</a:t>
            </a:r>
          </a:p>
        </p:txBody>
      </p:sp>
      <p:sp>
        <p:nvSpPr>
          <p:cNvPr id="8208" name="Text Box 19"/>
          <p:cNvSpPr txBox="1">
            <a:spLocks noChangeArrowheads="1"/>
          </p:cNvSpPr>
          <p:nvPr/>
        </p:nvSpPr>
        <p:spPr bwMode="auto">
          <a:xfrm>
            <a:off x="1737360" y="4602480"/>
            <a:ext cx="1600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x-none" dirty="0"/>
              <a:t>Resists Colonialism</a:t>
            </a:r>
          </a:p>
        </p:txBody>
      </p:sp>
      <p:sp>
        <p:nvSpPr>
          <p:cNvPr id="8209" name="Text Box 20"/>
          <p:cNvSpPr txBox="1">
            <a:spLocks noChangeArrowheads="1"/>
          </p:cNvSpPr>
          <p:nvPr/>
        </p:nvSpPr>
        <p:spPr bwMode="auto">
          <a:xfrm>
            <a:off x="2879725" y="36941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x-none" altLang="x-none"/>
          </a:p>
        </p:txBody>
      </p:sp>
      <p:sp>
        <p:nvSpPr>
          <p:cNvPr id="8210" name="AutoShape 21"/>
          <p:cNvSpPr>
            <a:spLocks noChangeArrowheads="1"/>
          </p:cNvSpPr>
          <p:nvPr/>
        </p:nvSpPr>
        <p:spPr bwMode="auto">
          <a:xfrm>
            <a:off x="2540001" y="4114800"/>
            <a:ext cx="485775" cy="3810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x-none" altLang="x-none"/>
          </a:p>
        </p:txBody>
      </p:sp>
      <p:sp>
        <p:nvSpPr>
          <p:cNvPr id="8211" name="AutoShape 22"/>
          <p:cNvSpPr>
            <a:spLocks noChangeArrowheads="1"/>
          </p:cNvSpPr>
          <p:nvPr/>
        </p:nvSpPr>
        <p:spPr bwMode="auto">
          <a:xfrm>
            <a:off x="2727961" y="2656840"/>
            <a:ext cx="485775" cy="4572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x-none" altLang="x-none"/>
          </a:p>
        </p:txBody>
      </p:sp>
      <p:sp>
        <p:nvSpPr>
          <p:cNvPr id="8212" name="AutoShape 24"/>
          <p:cNvSpPr>
            <a:spLocks noChangeArrowheads="1"/>
          </p:cNvSpPr>
          <p:nvPr/>
        </p:nvSpPr>
        <p:spPr bwMode="auto">
          <a:xfrm rot="-5400000">
            <a:off x="2362994" y="5333207"/>
            <a:ext cx="611188" cy="612775"/>
          </a:xfrm>
          <a:custGeom>
            <a:avLst/>
            <a:gdLst>
              <a:gd name="T0" fmla="*/ 428001 w 21600"/>
              <a:gd name="T1" fmla="*/ 0 h 21600"/>
              <a:gd name="T2" fmla="*/ 428001 w 21600"/>
              <a:gd name="T3" fmla="*/ 344913 h 21600"/>
              <a:gd name="T4" fmla="*/ 91593 w 21600"/>
              <a:gd name="T5" fmla="*/ 612775 h 21600"/>
              <a:gd name="T6" fmla="*/ 611188 w 21600"/>
              <a:gd name="T7" fmla="*/ 172456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4981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214DD1318BF0F48A7EE7286E7428890" ma:contentTypeVersion="12" ma:contentTypeDescription="Create a new document." ma:contentTypeScope="" ma:versionID="82ea44914ee0c0b48449d19c5215ebde">
  <xsd:schema xmlns:xsd="http://www.w3.org/2001/XMLSchema" xmlns:xs="http://www.w3.org/2001/XMLSchema" xmlns:p="http://schemas.microsoft.com/office/2006/metadata/properties" xmlns:ns2="aa8e1c3b-f6e6-451c-9c68-3911d51e626a" xmlns:ns3="613ae2c4-1c9e-439c-8743-c071a79851a2" targetNamespace="http://schemas.microsoft.com/office/2006/metadata/properties" ma:root="true" ma:fieldsID="b518d18dfed3d938c49debe59f112eff" ns2:_="" ns3:_="">
    <xsd:import namespace="aa8e1c3b-f6e6-451c-9c68-3911d51e626a"/>
    <xsd:import namespace="613ae2c4-1c9e-439c-8743-c071a79851a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8e1c3b-f6e6-451c-9c68-3911d51e62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3ae2c4-1c9e-439c-8743-c071a79851a2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613ae2c4-1c9e-439c-8743-c071a79851a2">
      <UserInfo>
        <DisplayName>Pyburn, Anne</DisplayName>
        <AccountId>15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C4E2EF1E-3B34-4C2D-B9DC-E51FF9DF3E4C}"/>
</file>

<file path=customXml/itemProps2.xml><?xml version="1.0" encoding="utf-8"?>
<ds:datastoreItem xmlns:ds="http://schemas.openxmlformats.org/officeDocument/2006/customXml" ds:itemID="{83B08478-A7D3-4126-BD92-63FE2D416851}"/>
</file>

<file path=customXml/itemProps3.xml><?xml version="1.0" encoding="utf-8"?>
<ds:datastoreItem xmlns:ds="http://schemas.openxmlformats.org/officeDocument/2006/customXml" ds:itemID="{F8B7961C-3C20-46D0-A143-6E4A5315B4D0}"/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481</TotalTime>
  <Words>995</Words>
  <Application>Microsoft Macintosh PowerPoint</Application>
  <PresentationFormat>Widescreen</PresentationFormat>
  <Paragraphs>85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BentonSans</vt:lpstr>
      <vt:lpstr>Calibri</vt:lpstr>
      <vt:lpstr>Tw Cen MT</vt:lpstr>
      <vt:lpstr>Tw Cen MT Condensed</vt:lpstr>
      <vt:lpstr>Wingdings</vt:lpstr>
      <vt:lpstr>Wingdings 3</vt:lpstr>
      <vt:lpstr>Integral</vt:lpstr>
      <vt:lpstr>Indigenous Cultural Logics</vt:lpstr>
      <vt:lpstr>Learning Goals</vt:lpstr>
      <vt:lpstr>List of Topics Covered</vt:lpstr>
      <vt:lpstr>Differentiation</vt:lpstr>
      <vt:lpstr>Indigenous Cultural Contexts</vt:lpstr>
      <vt:lpstr>Undifferentiated Institutional Relations</vt:lpstr>
      <vt:lpstr>PowerPoint Presentation</vt:lpstr>
      <vt:lpstr>Cultural Conservatism: maintaining cultural integrity in the face of change brought by colonialism </vt:lpstr>
      <vt:lpstr>Logic of Native Cultural Conservatism</vt:lpstr>
      <vt:lpstr>Autonomy</vt:lpstr>
      <vt:lpstr>Personhood and Autonomy</vt:lpstr>
      <vt:lpstr>Ancestors and  Undifferentiated social units</vt:lpstr>
      <vt:lpstr>Thinking Through Indigenous logic</vt:lpstr>
      <vt:lpstr>References &amp; Acknowledgments</vt:lpstr>
    </vt:vector>
  </TitlesOfParts>
  <Company>Indiana University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Teaching A Module Unit</dc:title>
  <dc:creator>Nichols, Teresa Ann</dc:creator>
  <cp:lastModifiedBy>Sievert, April K.</cp:lastModifiedBy>
  <cp:revision>27</cp:revision>
  <cp:lastPrinted>2017-07-31T17:20:32Z</cp:lastPrinted>
  <dcterms:created xsi:type="dcterms:W3CDTF">2017-04-24T18:27:57Z</dcterms:created>
  <dcterms:modified xsi:type="dcterms:W3CDTF">2023-01-06T20:26:24Z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0x010100D214DD1318BF0F48A7EE7286E7428890</vt:lpwstr>
  </property>
</Properties>
</file>