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50"/>
  </p:notesMasterIdLst>
  <p:handoutMasterIdLst>
    <p:handoutMasterId r:id="rId51"/>
  </p:handoutMasterIdLst>
  <p:sldIdLst>
    <p:sldId id="343" r:id="rId2"/>
    <p:sldId id="331" r:id="rId3"/>
    <p:sldId id="284" r:id="rId4"/>
    <p:sldId id="291" r:id="rId5"/>
    <p:sldId id="285" r:id="rId6"/>
    <p:sldId id="272" r:id="rId7"/>
    <p:sldId id="360" r:id="rId8"/>
    <p:sldId id="361" r:id="rId9"/>
    <p:sldId id="377" r:id="rId10"/>
    <p:sldId id="376" r:id="rId11"/>
    <p:sldId id="378" r:id="rId12"/>
    <p:sldId id="365" r:id="rId13"/>
    <p:sldId id="366" r:id="rId14"/>
    <p:sldId id="367" r:id="rId15"/>
    <p:sldId id="368" r:id="rId16"/>
    <p:sldId id="345" r:id="rId17"/>
    <p:sldId id="359" r:id="rId18"/>
    <p:sldId id="348" r:id="rId19"/>
    <p:sldId id="346" r:id="rId20"/>
    <p:sldId id="339" r:id="rId21"/>
    <p:sldId id="350" r:id="rId22"/>
    <p:sldId id="349" r:id="rId23"/>
    <p:sldId id="347" r:id="rId24"/>
    <p:sldId id="351" r:id="rId25"/>
    <p:sldId id="352" r:id="rId26"/>
    <p:sldId id="353" r:id="rId27"/>
    <p:sldId id="380" r:id="rId28"/>
    <p:sldId id="354" r:id="rId29"/>
    <p:sldId id="375" r:id="rId30"/>
    <p:sldId id="294" r:id="rId31"/>
    <p:sldId id="314" r:id="rId32"/>
    <p:sldId id="332" r:id="rId33"/>
    <p:sldId id="317" r:id="rId34"/>
    <p:sldId id="326" r:id="rId35"/>
    <p:sldId id="287" r:id="rId36"/>
    <p:sldId id="316" r:id="rId37"/>
    <p:sldId id="355" r:id="rId38"/>
    <p:sldId id="379" r:id="rId39"/>
    <p:sldId id="344" r:id="rId40"/>
    <p:sldId id="341" r:id="rId41"/>
    <p:sldId id="372" r:id="rId42"/>
    <p:sldId id="330" r:id="rId43"/>
    <p:sldId id="382" r:id="rId44"/>
    <p:sldId id="374" r:id="rId45"/>
    <p:sldId id="336" r:id="rId46"/>
    <p:sldId id="371" r:id="rId47"/>
    <p:sldId id="356" r:id="rId48"/>
    <p:sldId id="358" r:id="rId49"/>
  </p:sldIdLst>
  <p:sldSz cx="9144000" cy="7315200"/>
  <p:notesSz cx="7077075" cy="9363075"/>
  <p:defaultTextStyle>
    <a:defPPr>
      <a:defRPr lang="en-US"/>
    </a:defPPr>
    <a:lvl1pPr algn="l" rtl="0" eaLnBrk="0" fontAlgn="base" hangingPunct="0">
      <a:spcBef>
        <a:spcPct val="0"/>
      </a:spcBef>
      <a:spcAft>
        <a:spcPct val="0"/>
      </a:spcAft>
      <a:defRPr sz="2000" b="1"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Tahoma" pitchFamily="34" charset="0"/>
        <a:ea typeface="+mn-ea"/>
        <a:cs typeface="+mn-cs"/>
      </a:defRPr>
    </a:lvl5pPr>
    <a:lvl6pPr marL="2286000" algn="l" defTabSz="914400" rtl="0" eaLnBrk="1" latinLnBrk="0" hangingPunct="1">
      <a:defRPr sz="2000" b="1" kern="1200">
        <a:solidFill>
          <a:schemeClr val="tx1"/>
        </a:solidFill>
        <a:latin typeface="Tahoma" pitchFamily="34" charset="0"/>
        <a:ea typeface="+mn-ea"/>
        <a:cs typeface="+mn-cs"/>
      </a:defRPr>
    </a:lvl6pPr>
    <a:lvl7pPr marL="2743200" algn="l" defTabSz="914400" rtl="0" eaLnBrk="1" latinLnBrk="0" hangingPunct="1">
      <a:defRPr sz="2000" b="1" kern="1200">
        <a:solidFill>
          <a:schemeClr val="tx1"/>
        </a:solidFill>
        <a:latin typeface="Tahoma" pitchFamily="34" charset="0"/>
        <a:ea typeface="+mn-ea"/>
        <a:cs typeface="+mn-cs"/>
      </a:defRPr>
    </a:lvl7pPr>
    <a:lvl8pPr marL="3200400" algn="l" defTabSz="914400" rtl="0" eaLnBrk="1" latinLnBrk="0" hangingPunct="1">
      <a:defRPr sz="2000" b="1" kern="1200">
        <a:solidFill>
          <a:schemeClr val="tx1"/>
        </a:solidFill>
        <a:latin typeface="Tahoma" pitchFamily="34" charset="0"/>
        <a:ea typeface="+mn-ea"/>
        <a:cs typeface="+mn-cs"/>
      </a:defRPr>
    </a:lvl8pPr>
    <a:lvl9pPr marL="3657600" algn="l" defTabSz="914400" rtl="0" eaLnBrk="1" latinLnBrk="0" hangingPunct="1">
      <a:defRPr sz="2000" b="1"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 uri="{2D200454-40CA-4A62-9FC3-DE9A4176ACB9}">
      <p15:notesGuideLst xmlns:p15="http://schemas.microsoft.com/office/powerpoint/2012/main">
        <p15:guide id="1" orient="horz" pos="2948">
          <p15:clr>
            <a:srgbClr val="A4A3A4"/>
          </p15:clr>
        </p15:guide>
        <p15:guide id="2" pos="223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39921A"/>
    <a:srgbClr val="845F28"/>
    <a:srgbClr val="26AC3C"/>
    <a:srgbClr val="58A0C0"/>
    <a:srgbClr val="ECC8CE"/>
    <a:srgbClr val="FF9900"/>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8078" autoAdjust="0"/>
    <p:restoredTop sz="86441" autoAdjust="0"/>
  </p:normalViewPr>
  <p:slideViewPr>
    <p:cSldViewPr>
      <p:cViewPr varScale="1">
        <p:scale>
          <a:sx n="112" d="100"/>
          <a:sy n="112" d="100"/>
        </p:scale>
        <p:origin x="2016" y="102"/>
      </p:cViewPr>
      <p:guideLst>
        <p:guide orient="horz" pos="23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2" d="100"/>
          <a:sy n="102" d="100"/>
        </p:scale>
        <p:origin x="2724" y="126"/>
      </p:cViewPr>
      <p:guideLst>
        <p:guide orient="horz" pos="2948"/>
        <p:guide pos="223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1" y="0"/>
            <a:ext cx="3065572" cy="468629"/>
          </a:xfrm>
          <a:prstGeom prst="rect">
            <a:avLst/>
          </a:prstGeom>
          <a:noFill/>
          <a:ln w="9525">
            <a:noFill/>
            <a:miter lim="800000"/>
            <a:headEnd/>
            <a:tailEnd/>
          </a:ln>
          <a:effectLst/>
        </p:spPr>
        <p:txBody>
          <a:bodyPr vert="horz" wrap="square" lIns="93924" tIns="46962" rIns="93924" bIns="46962" numCol="1" anchor="t" anchorCtr="0" compatLnSpc="1">
            <a:prstTxWarp prst="textNoShape">
              <a:avLst/>
            </a:prstTxWarp>
          </a:bodyPr>
          <a:lstStyle>
            <a:lvl1pPr defTabSz="940052" eaLnBrk="1" hangingPunct="1">
              <a:defRPr sz="1200" b="0">
                <a:latin typeface="Arial" charset="0"/>
              </a:defRPr>
            </a:lvl1pPr>
          </a:lstStyle>
          <a:p>
            <a:endParaRPr lang="en-US"/>
          </a:p>
        </p:txBody>
      </p:sp>
      <p:sp>
        <p:nvSpPr>
          <p:cNvPr id="51203" name="Rectangle 3"/>
          <p:cNvSpPr>
            <a:spLocks noGrp="1" noChangeArrowheads="1"/>
          </p:cNvSpPr>
          <p:nvPr>
            <p:ph type="dt" sz="quarter" idx="1"/>
          </p:nvPr>
        </p:nvSpPr>
        <p:spPr bwMode="auto">
          <a:xfrm>
            <a:off x="4009922" y="0"/>
            <a:ext cx="3065572" cy="468629"/>
          </a:xfrm>
          <a:prstGeom prst="rect">
            <a:avLst/>
          </a:prstGeom>
          <a:noFill/>
          <a:ln w="9525">
            <a:noFill/>
            <a:miter lim="800000"/>
            <a:headEnd/>
            <a:tailEnd/>
          </a:ln>
          <a:effectLst/>
        </p:spPr>
        <p:txBody>
          <a:bodyPr vert="horz" wrap="square" lIns="93924" tIns="46962" rIns="93924" bIns="46962" numCol="1" anchor="t" anchorCtr="0" compatLnSpc="1">
            <a:prstTxWarp prst="textNoShape">
              <a:avLst/>
            </a:prstTxWarp>
          </a:bodyPr>
          <a:lstStyle>
            <a:lvl1pPr algn="r" defTabSz="940052" eaLnBrk="1" hangingPunct="1">
              <a:defRPr sz="1200" b="0">
                <a:latin typeface="Arial" charset="0"/>
              </a:defRPr>
            </a:lvl1pPr>
          </a:lstStyle>
          <a:p>
            <a:endParaRPr lang="en-US"/>
          </a:p>
        </p:txBody>
      </p:sp>
      <p:sp>
        <p:nvSpPr>
          <p:cNvPr id="51204" name="Rectangle 4"/>
          <p:cNvSpPr>
            <a:spLocks noGrp="1" noChangeArrowheads="1"/>
          </p:cNvSpPr>
          <p:nvPr>
            <p:ph type="ftr" sz="quarter" idx="2"/>
          </p:nvPr>
        </p:nvSpPr>
        <p:spPr bwMode="auto">
          <a:xfrm>
            <a:off x="1" y="8892863"/>
            <a:ext cx="3065572" cy="468629"/>
          </a:xfrm>
          <a:prstGeom prst="rect">
            <a:avLst/>
          </a:prstGeom>
          <a:noFill/>
          <a:ln w="9525">
            <a:noFill/>
            <a:miter lim="800000"/>
            <a:headEnd/>
            <a:tailEnd/>
          </a:ln>
          <a:effectLst/>
        </p:spPr>
        <p:txBody>
          <a:bodyPr vert="horz" wrap="square" lIns="93924" tIns="46962" rIns="93924" bIns="46962" numCol="1" anchor="b" anchorCtr="0" compatLnSpc="1">
            <a:prstTxWarp prst="textNoShape">
              <a:avLst/>
            </a:prstTxWarp>
          </a:bodyPr>
          <a:lstStyle>
            <a:lvl1pPr defTabSz="940052" eaLnBrk="1" hangingPunct="1">
              <a:defRPr sz="1200" b="0">
                <a:latin typeface="Arial" charset="0"/>
              </a:defRPr>
            </a:lvl1pPr>
          </a:lstStyle>
          <a:p>
            <a:endParaRPr lang="en-US"/>
          </a:p>
        </p:txBody>
      </p:sp>
      <p:sp>
        <p:nvSpPr>
          <p:cNvPr id="51205" name="Rectangle 5"/>
          <p:cNvSpPr>
            <a:spLocks noGrp="1" noChangeArrowheads="1"/>
          </p:cNvSpPr>
          <p:nvPr>
            <p:ph type="sldNum" sz="quarter" idx="3"/>
          </p:nvPr>
        </p:nvSpPr>
        <p:spPr bwMode="auto">
          <a:xfrm>
            <a:off x="4009922" y="8892863"/>
            <a:ext cx="3065572" cy="468629"/>
          </a:xfrm>
          <a:prstGeom prst="rect">
            <a:avLst/>
          </a:prstGeom>
          <a:noFill/>
          <a:ln w="9525">
            <a:noFill/>
            <a:miter lim="800000"/>
            <a:headEnd/>
            <a:tailEnd/>
          </a:ln>
          <a:effectLst/>
        </p:spPr>
        <p:txBody>
          <a:bodyPr vert="horz" wrap="square" lIns="93924" tIns="46962" rIns="93924" bIns="46962" numCol="1" anchor="b" anchorCtr="0" compatLnSpc="1">
            <a:prstTxWarp prst="textNoShape">
              <a:avLst/>
            </a:prstTxWarp>
          </a:bodyPr>
          <a:lstStyle>
            <a:lvl1pPr algn="r" defTabSz="940052" eaLnBrk="1" hangingPunct="1">
              <a:defRPr sz="1200" b="0">
                <a:latin typeface="Arial" charset="0"/>
              </a:defRPr>
            </a:lvl1pPr>
          </a:lstStyle>
          <a:p>
            <a:fld id="{A74484F5-7351-4011-B573-C6FBD4CED004}" type="slidenum">
              <a:rPr lang="en-US"/>
              <a:pPr/>
              <a:t>‹#›</a:t>
            </a:fld>
            <a:endParaRPr lang="en-US"/>
          </a:p>
        </p:txBody>
      </p:sp>
    </p:spTree>
    <p:extLst>
      <p:ext uri="{BB962C8B-B14F-4D97-AF65-F5344CB8AC3E}">
        <p14:creationId xmlns:p14="http://schemas.microsoft.com/office/powerpoint/2010/main" val="1272732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9" name="Rectangle 5"/>
          <p:cNvSpPr>
            <a:spLocks noGrp="1" noChangeArrowheads="1"/>
          </p:cNvSpPr>
          <p:nvPr>
            <p:ph type="body" sz="quarter" idx="3"/>
          </p:nvPr>
        </p:nvSpPr>
        <p:spPr bwMode="auto">
          <a:xfrm>
            <a:off x="708657" y="4448806"/>
            <a:ext cx="5659762" cy="4212909"/>
          </a:xfrm>
          <a:prstGeom prst="rect">
            <a:avLst/>
          </a:prstGeom>
          <a:noFill/>
          <a:ln w="9525">
            <a:noFill/>
            <a:miter lim="800000"/>
            <a:headEnd/>
            <a:tailEnd/>
          </a:ln>
          <a:effectLst/>
        </p:spPr>
        <p:txBody>
          <a:bodyPr vert="horz" wrap="square" lIns="94302" tIns="47150" rIns="94302" bIns="4715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9031" name="Rectangle 7"/>
          <p:cNvSpPr>
            <a:spLocks noGrp="1" noChangeArrowheads="1"/>
          </p:cNvSpPr>
          <p:nvPr>
            <p:ph type="sldNum" sz="quarter" idx="5"/>
          </p:nvPr>
        </p:nvSpPr>
        <p:spPr bwMode="auto">
          <a:xfrm>
            <a:off x="4008339" y="8892863"/>
            <a:ext cx="3067155" cy="468629"/>
          </a:xfrm>
          <a:prstGeom prst="rect">
            <a:avLst/>
          </a:prstGeom>
          <a:noFill/>
          <a:ln w="9525">
            <a:noFill/>
            <a:miter lim="800000"/>
            <a:headEnd/>
            <a:tailEnd/>
          </a:ln>
          <a:effectLst/>
        </p:spPr>
        <p:txBody>
          <a:bodyPr vert="horz" wrap="square" lIns="94302" tIns="47150" rIns="94302" bIns="47150" numCol="1" anchor="b" anchorCtr="0" compatLnSpc="1">
            <a:prstTxWarp prst="textNoShape">
              <a:avLst/>
            </a:prstTxWarp>
          </a:bodyPr>
          <a:lstStyle>
            <a:lvl1pPr algn="r" defTabSz="943217" eaLnBrk="1" hangingPunct="1">
              <a:defRPr sz="1200" b="0">
                <a:latin typeface="Arial" charset="0"/>
              </a:defRPr>
            </a:lvl1pPr>
          </a:lstStyle>
          <a:p>
            <a:fld id="{97D8C5F4-35C3-4357-B97F-3C406E2F5202}" type="slidenum">
              <a:rPr lang="en-GB"/>
              <a:pPr/>
              <a:t>‹#›</a:t>
            </a:fld>
            <a:endParaRPr lang="en-GB"/>
          </a:p>
        </p:txBody>
      </p:sp>
      <p:sp>
        <p:nvSpPr>
          <p:cNvPr id="2" name="Slide Image Placeholder 1"/>
          <p:cNvSpPr>
            <a:spLocks noGrp="1" noRot="1" noChangeAspect="1"/>
          </p:cNvSpPr>
          <p:nvPr>
            <p:ph type="sldImg" idx="2"/>
          </p:nvPr>
        </p:nvSpPr>
        <p:spPr>
          <a:xfrm>
            <a:off x="1346200" y="703263"/>
            <a:ext cx="4384675" cy="3509962"/>
          </a:xfrm>
          <a:prstGeom prst="rect">
            <a:avLst/>
          </a:prstGeom>
          <a:noFill/>
          <a:ln w="12700">
            <a:solidFill>
              <a:prstClr val="black"/>
            </a:solidFill>
          </a:ln>
        </p:spPr>
        <p:txBody>
          <a:bodyPr vert="horz" lIns="91157" tIns="45578" rIns="91157" bIns="45578" rtlCol="0" anchor="ctr"/>
          <a:lstStyle/>
          <a:p>
            <a:endParaRPr lang="en-US"/>
          </a:p>
        </p:txBody>
      </p:sp>
    </p:spTree>
    <p:extLst>
      <p:ext uri="{BB962C8B-B14F-4D97-AF65-F5344CB8AC3E}">
        <p14:creationId xmlns:p14="http://schemas.microsoft.com/office/powerpoint/2010/main" val="31622523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49E00-451F-4F18-9E32-47A2CB4DC6DD}" type="slidenum">
              <a:rPr lang="en-GB"/>
              <a:pPr/>
              <a:t>1</a:t>
            </a:fld>
            <a:endParaRPr lang="en-GB"/>
          </a:p>
        </p:txBody>
      </p:sp>
      <p:sp>
        <p:nvSpPr>
          <p:cNvPr id="130050" name="Rectangle 2"/>
          <p:cNvSpPr>
            <a:spLocks noGrp="1" noRot="1" noChangeAspect="1" noChangeArrowheads="1" noTextEdit="1"/>
          </p:cNvSpPr>
          <p:nvPr>
            <p:ph type="sldImg"/>
          </p:nvPr>
        </p:nvSpPr>
        <p:spPr>
          <a:xfrm>
            <a:off x="1346200" y="701675"/>
            <a:ext cx="4389438" cy="3511550"/>
          </a:xfrm>
          <a:prstGeom prst="rect">
            <a:avLst/>
          </a:prstGeom>
          <a:ln/>
        </p:spPr>
      </p:sp>
      <p:sp>
        <p:nvSpPr>
          <p:cNvPr id="130051" name="Rectangle 3"/>
          <p:cNvSpPr>
            <a:spLocks noGrp="1" noChangeArrowheads="1"/>
          </p:cNvSpPr>
          <p:nvPr>
            <p:ph type="body" idx="1"/>
          </p:nvPr>
        </p:nvSpPr>
        <p:spPr/>
        <p:txBody>
          <a:bodyPr/>
          <a:lstStyle/>
          <a:p>
            <a:r>
              <a:rPr lang="en-US" dirty="0"/>
              <a:t>1 Title slide</a:t>
            </a:r>
            <a:endParaRPr lang="en-GB" dirty="0"/>
          </a:p>
        </p:txBody>
      </p:sp>
    </p:spTree>
    <p:extLst>
      <p:ext uri="{BB962C8B-B14F-4D97-AF65-F5344CB8AC3E}">
        <p14:creationId xmlns:p14="http://schemas.microsoft.com/office/powerpoint/2010/main" val="235468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r>
              <a:rPr lang="en-US" dirty="0" smtClean="0"/>
              <a:t>Maya writing is syllabic like Chinese; there are</a:t>
            </a:r>
            <a:r>
              <a:rPr lang="en-US" baseline="0" dirty="0" smtClean="0"/>
              <a:t> </a:t>
            </a:r>
            <a:r>
              <a:rPr lang="en-US" dirty="0" smtClean="0"/>
              <a:t>literally hundreds of characters – each stands for a different syllable </a:t>
            </a:r>
          </a:p>
          <a:p>
            <a:endParaRPr lang="en-US" dirty="0" smtClean="0"/>
          </a:p>
          <a:p>
            <a:r>
              <a:rPr lang="en-US" dirty="0" smtClean="0"/>
              <a:t>Writing, especially on monuments was probably a lingua franca –you can translate the glyphs into any language, and because many of the major Maya languages are related, having a similar grammar it would be possible to follow the syntax no matter which language you spoke. </a:t>
            </a:r>
          </a:p>
          <a:p>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–decipherment is an exciting story --Yuri </a:t>
            </a:r>
            <a:r>
              <a:rPr lang="en-US" dirty="0" err="1" smtClean="0"/>
              <a:t>Knorosov</a:t>
            </a:r>
            <a:r>
              <a:rPr lang="en-US" dirty="0" smtClean="0"/>
              <a:t> -  oops that’s another lecture! </a:t>
            </a:r>
            <a:endParaRPr lang="en-US" dirty="0"/>
          </a:p>
        </p:txBody>
      </p:sp>
      <p:sp>
        <p:nvSpPr>
          <p:cNvPr id="4" name="Slide Number Placeholder 3"/>
          <p:cNvSpPr>
            <a:spLocks noGrp="1"/>
          </p:cNvSpPr>
          <p:nvPr>
            <p:ph type="sldNum" sz="quarter" idx="10"/>
          </p:nvPr>
        </p:nvSpPr>
        <p:spPr/>
        <p:txBody>
          <a:bodyPr/>
          <a:lstStyle/>
          <a:p>
            <a:fld id="{BDE1AE9B-6585-4166-AFAB-BCABDD07C582}" type="slidenum">
              <a:rPr lang="en-US" smtClean="0"/>
              <a:t>10</a:t>
            </a:fld>
            <a:endParaRPr lang="en-US"/>
          </a:p>
        </p:txBody>
      </p:sp>
    </p:spTree>
    <p:extLst>
      <p:ext uri="{BB962C8B-B14F-4D97-AF65-F5344CB8AC3E}">
        <p14:creationId xmlns:p14="http://schemas.microsoft.com/office/powerpoint/2010/main" val="423055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r>
              <a:rPr lang="en-US" dirty="0" smtClean="0"/>
              <a:t>The Maya had sophisticated MATHEMATICS – with a concept, and a notation system for ZERO, which is a big deal if you need to make complex calculations- if you don’t believe me try to divide 6,898,136 by 42,567 – with Roman Numerals! </a:t>
            </a:r>
          </a:p>
          <a:p>
            <a:endParaRPr lang="en-US" dirty="0" smtClean="0"/>
          </a:p>
          <a:p>
            <a:r>
              <a:rPr lang="en-US" dirty="0" smtClean="0"/>
              <a:t>The complexity of their hydrology and architecture demonstrate a working knowledge of geometry</a:t>
            </a:r>
          </a:p>
          <a:p>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11</a:t>
            </a:fld>
            <a:endParaRPr lang="en-GB"/>
          </a:p>
        </p:txBody>
      </p:sp>
    </p:spTree>
    <p:extLst>
      <p:ext uri="{BB962C8B-B14F-4D97-AF65-F5344CB8AC3E}">
        <p14:creationId xmlns:p14="http://schemas.microsoft.com/office/powerpoint/2010/main" val="2376545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r>
              <a:rPr lang="en-US" dirty="0" smtClean="0"/>
              <a:t>Of course the Maya are famous for their ARCHITECTURE </a:t>
            </a:r>
            <a:r>
              <a:rPr lang="en-US" dirty="0"/>
              <a:t>– until recently it we believed the Maya only used a corbeled arch not a true arch, but </a:t>
            </a:r>
            <a:r>
              <a:rPr lang="en-US" dirty="0" smtClean="0"/>
              <a:t>excavations </a:t>
            </a:r>
            <a:r>
              <a:rPr lang="en-US" dirty="0"/>
              <a:t>at the site of El </a:t>
            </a:r>
            <a:r>
              <a:rPr lang="en-US" dirty="0" err="1"/>
              <a:t>Ceren</a:t>
            </a:r>
            <a:r>
              <a:rPr lang="en-US" dirty="0"/>
              <a:t> in El Salvador where the structures were preserved like those of Pompeii by a volcanic eruption have discovered a domed structure made of wattle and daub – another indication of geometric knowledge</a:t>
            </a:r>
          </a:p>
        </p:txBody>
      </p:sp>
      <p:sp>
        <p:nvSpPr>
          <p:cNvPr id="4" name="Slide Number Placeholder 3"/>
          <p:cNvSpPr>
            <a:spLocks noGrp="1"/>
          </p:cNvSpPr>
          <p:nvPr>
            <p:ph type="sldNum" sz="quarter" idx="10"/>
          </p:nvPr>
        </p:nvSpPr>
        <p:spPr/>
        <p:txBody>
          <a:bodyPr/>
          <a:lstStyle/>
          <a:p>
            <a:fld id="{97D8C5F4-35C3-4357-B97F-3C406E2F5202}" type="slidenum">
              <a:rPr lang="en-GB" smtClean="0"/>
              <a:pPr/>
              <a:t>12</a:t>
            </a:fld>
            <a:endParaRPr lang="en-GB"/>
          </a:p>
        </p:txBody>
      </p:sp>
    </p:spTree>
    <p:extLst>
      <p:ext uri="{BB962C8B-B14F-4D97-AF65-F5344CB8AC3E}">
        <p14:creationId xmlns:p14="http://schemas.microsoft.com/office/powerpoint/2010/main" val="251112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r>
              <a:rPr lang="en-US" dirty="0" smtClean="0"/>
              <a:t>The Maya also had advanced ASTRONOMY </a:t>
            </a:r>
            <a:r>
              <a:rPr lang="en-US" dirty="0"/>
              <a:t>– they could predict eclipses very accurately; but they couldn’t predict whether they would be visible, sometimes the eclipses they predicted would be visible only in Australia – but they wouldn’t know it; most of the glyphs are really about this – oops that’s another </a:t>
            </a:r>
            <a:r>
              <a:rPr lang="en-US" dirty="0" smtClean="0"/>
              <a:t>lecture</a:t>
            </a:r>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13</a:t>
            </a:fld>
            <a:endParaRPr lang="en-GB"/>
          </a:p>
        </p:txBody>
      </p:sp>
    </p:spTree>
    <p:extLst>
      <p:ext uri="{BB962C8B-B14F-4D97-AF65-F5344CB8AC3E}">
        <p14:creationId xmlns:p14="http://schemas.microsoft.com/office/powerpoint/2010/main" val="138477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r>
              <a:rPr lang="en-US" dirty="0" smtClean="0"/>
              <a:t>Maya AGRICULTURE </a:t>
            </a:r>
            <a:r>
              <a:rPr lang="en-US" dirty="0"/>
              <a:t>– </a:t>
            </a:r>
            <a:r>
              <a:rPr lang="en-US" dirty="0" smtClean="0"/>
              <a:t>was complex and varied, it was specifically </a:t>
            </a:r>
            <a:r>
              <a:rPr lang="en-US" dirty="0"/>
              <a:t>developed to take </a:t>
            </a:r>
            <a:r>
              <a:rPr lang="en-US" dirty="0" smtClean="0"/>
              <a:t>advantage of </a:t>
            </a:r>
            <a:r>
              <a:rPr lang="en-US" dirty="0"/>
              <a:t>of </a:t>
            </a:r>
            <a:r>
              <a:rPr lang="en-US" dirty="0" err="1"/>
              <a:t>microenvironmental</a:t>
            </a:r>
            <a:r>
              <a:rPr lang="en-US" dirty="0"/>
              <a:t> variations in soil types, drainage patterns</a:t>
            </a:r>
            <a:r>
              <a:rPr lang="en-US" dirty="0" smtClean="0"/>
              <a:t>, climatic regimes and rainfall patterns</a:t>
            </a:r>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14</a:t>
            </a:fld>
            <a:endParaRPr lang="en-GB"/>
          </a:p>
        </p:txBody>
      </p:sp>
    </p:spTree>
    <p:extLst>
      <p:ext uri="{BB962C8B-B14F-4D97-AF65-F5344CB8AC3E}">
        <p14:creationId xmlns:p14="http://schemas.microsoft.com/office/powerpoint/2010/main" val="312108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r>
              <a:rPr lang="en-US" dirty="0"/>
              <a:t>SOCIAL ORGANIZATION – </a:t>
            </a:r>
            <a:r>
              <a:rPr lang="en-US" dirty="0" smtClean="0"/>
              <a:t>If you are interested in the Maya you have probably read plenty about divine kings, but you</a:t>
            </a:r>
            <a:r>
              <a:rPr lang="en-US" baseline="0" dirty="0" smtClean="0"/>
              <a:t> may not know that the Maya </a:t>
            </a:r>
            <a:r>
              <a:rPr lang="en-US" dirty="0" smtClean="0"/>
              <a:t>had </a:t>
            </a:r>
            <a:r>
              <a:rPr lang="en-US" dirty="0"/>
              <a:t>a system in which men and women seem to have shared social, economic and even political power much more evenly than anyone anticipated; they differed in some of their responsibilities (rope through tongue versus stingray spine through penis), but male rulers wore some female garments to prove their worthiness, just as female rulers wore some male garments to prove their worthiness. A good ruler must embody both male and female traits, so the </a:t>
            </a:r>
            <a:r>
              <a:rPr lang="en-US" dirty="0" smtClean="0"/>
              <a:t>sex </a:t>
            </a:r>
            <a:r>
              <a:rPr lang="en-US" dirty="0"/>
              <a:t>of the person in the role was not so important. Some cities had more male rulers, some cities had more female rulers</a:t>
            </a:r>
          </a:p>
        </p:txBody>
      </p:sp>
      <p:sp>
        <p:nvSpPr>
          <p:cNvPr id="4" name="Slide Number Placeholder 3"/>
          <p:cNvSpPr>
            <a:spLocks noGrp="1"/>
          </p:cNvSpPr>
          <p:nvPr>
            <p:ph type="sldNum" sz="quarter" idx="10"/>
          </p:nvPr>
        </p:nvSpPr>
        <p:spPr/>
        <p:txBody>
          <a:bodyPr/>
          <a:lstStyle/>
          <a:p>
            <a:fld id="{97D8C5F4-35C3-4357-B97F-3C406E2F5202}" type="slidenum">
              <a:rPr lang="en-GB" smtClean="0"/>
              <a:pPr/>
              <a:t>15</a:t>
            </a:fld>
            <a:endParaRPr lang="en-GB"/>
          </a:p>
        </p:txBody>
      </p:sp>
    </p:spTree>
    <p:extLst>
      <p:ext uri="{BB962C8B-B14F-4D97-AF65-F5344CB8AC3E}">
        <p14:creationId xmlns:p14="http://schemas.microsoft.com/office/powerpoint/2010/main" val="425375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5832C3-56F7-47A2-91B3-18DD4FD806B2}" type="slidenum">
              <a:rPr lang="en-GB"/>
              <a:pPr/>
              <a:t>16</a:t>
            </a:fld>
            <a:endParaRPr lang="en-GB"/>
          </a:p>
        </p:txBody>
      </p:sp>
      <p:sp>
        <p:nvSpPr>
          <p:cNvPr id="141314" name="Rectangle 2"/>
          <p:cNvSpPr>
            <a:spLocks noGrp="1" noRot="1" noChangeAspect="1" noChangeArrowheads="1" noTextEdit="1"/>
          </p:cNvSpPr>
          <p:nvPr>
            <p:ph type="sldImg"/>
          </p:nvPr>
        </p:nvSpPr>
        <p:spPr>
          <a:xfrm>
            <a:off x="1346200" y="701675"/>
            <a:ext cx="4389438" cy="3511550"/>
          </a:xfrm>
          <a:prstGeom prst="rect">
            <a:avLst/>
          </a:prstGeom>
          <a:ln/>
        </p:spPr>
      </p:sp>
      <p:sp>
        <p:nvSpPr>
          <p:cNvPr id="141315" name="Rectangle 3"/>
          <p:cNvSpPr>
            <a:spLocks noGrp="1" noChangeArrowheads="1"/>
          </p:cNvSpPr>
          <p:nvPr>
            <p:ph type="body" idx="1"/>
          </p:nvPr>
        </p:nvSpPr>
        <p:spPr/>
        <p:txBody>
          <a:bodyPr/>
          <a:lstStyle/>
          <a:p>
            <a:r>
              <a:rPr lang="en-US" dirty="0" smtClean="0"/>
              <a:t>Despite the immense amount that has been written about the Maya collapse it </a:t>
            </a:r>
            <a:r>
              <a:rPr lang="en-US" dirty="0"/>
              <a:t>is still pretty hard to determine exactly what “collapsed” in the 9</a:t>
            </a:r>
            <a:r>
              <a:rPr lang="en-US" baseline="30000" dirty="0"/>
              <a:t>th</a:t>
            </a:r>
            <a:r>
              <a:rPr lang="en-US" dirty="0"/>
              <a:t> century in the Maya lowlands. All our data are negatives – we define the collapse in terms of what is missing that we think should be present in the archaeological record of a not-collapsed civilization – this is appropriate – archaeology has more absent evidence than any other discipline except perhaps evolutionary psychology. Mainly the collapse is the time when stele, writing and large monuments were (mostly) no longer being </a:t>
            </a:r>
            <a:r>
              <a:rPr lang="en-US" dirty="0" smtClean="0"/>
              <a:t>used </a:t>
            </a:r>
            <a:r>
              <a:rPr lang="en-US" dirty="0"/>
              <a:t>– or rather the period for which we haven’t found these </a:t>
            </a:r>
            <a:r>
              <a:rPr lang="en-US" dirty="0" smtClean="0"/>
              <a:t>things</a:t>
            </a:r>
            <a:endParaRPr lang="en-GB" dirty="0"/>
          </a:p>
        </p:txBody>
      </p:sp>
    </p:spTree>
    <p:extLst>
      <p:ext uri="{BB962C8B-B14F-4D97-AF65-F5344CB8AC3E}">
        <p14:creationId xmlns:p14="http://schemas.microsoft.com/office/powerpoint/2010/main" val="2971902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D3A85-6282-4A00-819B-4E0E1CFC78FB}" type="slidenum">
              <a:rPr lang="en-GB"/>
              <a:pPr/>
              <a:t>17</a:t>
            </a:fld>
            <a:endParaRPr lang="en-GB"/>
          </a:p>
        </p:txBody>
      </p:sp>
      <p:sp>
        <p:nvSpPr>
          <p:cNvPr id="180226" name="Rectangle 2"/>
          <p:cNvSpPr>
            <a:spLocks noGrp="1" noRot="1" noChangeAspect="1" noChangeArrowheads="1" noTextEdit="1"/>
          </p:cNvSpPr>
          <p:nvPr>
            <p:ph type="sldImg"/>
          </p:nvPr>
        </p:nvSpPr>
        <p:spPr>
          <a:xfrm>
            <a:off x="1346200" y="701675"/>
            <a:ext cx="4389438" cy="3511550"/>
          </a:xfrm>
          <a:prstGeom prst="rect">
            <a:avLst/>
          </a:prstGeom>
          <a:ln/>
        </p:spPr>
      </p:sp>
      <p:sp>
        <p:nvSpPr>
          <p:cNvPr id="180227" name="Rectangle 3"/>
          <p:cNvSpPr>
            <a:spLocks noGrp="1" noChangeArrowheads="1"/>
          </p:cNvSpPr>
          <p:nvPr>
            <p:ph type="body" idx="1"/>
          </p:nvPr>
        </p:nvSpPr>
        <p:spPr/>
        <p:txBody>
          <a:bodyPr/>
          <a:lstStyle/>
          <a:p>
            <a:r>
              <a:rPr lang="en-US" dirty="0" smtClean="0"/>
              <a:t>People also stopped making</a:t>
            </a:r>
            <a:r>
              <a:rPr lang="en-US" baseline="0" dirty="0" smtClean="0"/>
              <a:t> gorgeous polychrome vases like the one on the left, and they are </a:t>
            </a:r>
            <a:r>
              <a:rPr lang="en-US" dirty="0" smtClean="0"/>
              <a:t>pretty </a:t>
            </a:r>
            <a:r>
              <a:rPr lang="en-US" dirty="0"/>
              <a:t>cool, but it’s hard to see the lack of them as the end of civilization. The little polychrome diving god censer on the right is clearly not as “high-arty” but it </a:t>
            </a:r>
            <a:r>
              <a:rPr lang="en-US" dirty="0" err="1"/>
              <a:t>ain’t</a:t>
            </a:r>
            <a:r>
              <a:rPr lang="en-US" dirty="0"/>
              <a:t> chopped </a:t>
            </a:r>
            <a:r>
              <a:rPr lang="en-US" dirty="0" smtClean="0"/>
              <a:t>liver</a:t>
            </a:r>
          </a:p>
          <a:p>
            <a:endParaRPr lang="en-US" dirty="0" smtClean="0"/>
          </a:p>
          <a:p>
            <a:r>
              <a:rPr lang="en-US" strike="sngStrike" dirty="0" smtClean="0"/>
              <a:t>So there were still monumental buildings, but smaller, almost no stele, polychromes that were somewhat</a:t>
            </a:r>
            <a:r>
              <a:rPr lang="en-US" strike="sngStrike" baseline="0" dirty="0" smtClean="0"/>
              <a:t> less fancy. </a:t>
            </a:r>
            <a:endParaRPr lang="en-US" strike="sngStrike" dirty="0" smtClean="0"/>
          </a:p>
        </p:txBody>
      </p:sp>
    </p:spTree>
    <p:extLst>
      <p:ext uri="{BB962C8B-B14F-4D97-AF65-F5344CB8AC3E}">
        <p14:creationId xmlns:p14="http://schemas.microsoft.com/office/powerpoint/2010/main" val="1348129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2E27B-13B1-4FAC-87AC-7FE38AC0EF46}" type="slidenum">
              <a:rPr lang="en-GB"/>
              <a:pPr/>
              <a:t>18</a:t>
            </a:fld>
            <a:endParaRPr lang="en-GB"/>
          </a:p>
        </p:txBody>
      </p:sp>
      <p:sp>
        <p:nvSpPr>
          <p:cNvPr id="143362" name="Rectangle 2"/>
          <p:cNvSpPr>
            <a:spLocks noGrp="1" noRot="1" noChangeAspect="1" noChangeArrowheads="1" noTextEdit="1"/>
          </p:cNvSpPr>
          <p:nvPr>
            <p:ph type="sldImg"/>
          </p:nvPr>
        </p:nvSpPr>
        <p:spPr>
          <a:xfrm>
            <a:off x="1346200" y="701675"/>
            <a:ext cx="4389438" cy="3511550"/>
          </a:xfrm>
          <a:prstGeom prst="rect">
            <a:avLst/>
          </a:prstGeom>
          <a:ln/>
        </p:spPr>
      </p:sp>
      <p:sp>
        <p:nvSpPr>
          <p:cNvPr id="1433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 there were still monumental buildings, but smaller, almost no stele, polychromes that were somewhat</a:t>
            </a:r>
            <a:r>
              <a:rPr lang="en-US" baseline="0" dirty="0" smtClean="0"/>
              <a:t> less fancy.  </a:t>
            </a:r>
            <a:r>
              <a:rPr lang="en-US" dirty="0" smtClean="0"/>
              <a:t>Writing </a:t>
            </a:r>
            <a:r>
              <a:rPr lang="en-US" dirty="0"/>
              <a:t>didn’t really end in the </a:t>
            </a:r>
            <a:r>
              <a:rPr lang="en-US" dirty="0" err="1"/>
              <a:t>Postclassic</a:t>
            </a:r>
            <a:r>
              <a:rPr lang="en-US" dirty="0"/>
              <a:t>, </a:t>
            </a:r>
            <a:r>
              <a:rPr lang="en-US" dirty="0" smtClean="0"/>
              <a:t>either since </a:t>
            </a:r>
            <a:r>
              <a:rPr lang="en-US" dirty="0"/>
              <a:t>we know people could still write at the time of the conquest – we have their writing that was commissioned by the Spanish. So instead of the end of written language there seems to have been a change in the way writing was used and a change in how well written documents survived for us to find – especially since De </a:t>
            </a:r>
            <a:r>
              <a:rPr lang="en-US" dirty="0" err="1"/>
              <a:t>Landa</a:t>
            </a:r>
            <a:r>
              <a:rPr lang="en-US" dirty="0"/>
              <a:t> burned all he could get his hands on. The older documents we have are mostly carved stele – great big rocks that are hard to get rid of, though they Maya did bury them sometimes</a:t>
            </a:r>
            <a:endParaRPr lang="en-GB" dirty="0"/>
          </a:p>
        </p:txBody>
      </p:sp>
    </p:spTree>
    <p:extLst>
      <p:ext uri="{BB962C8B-B14F-4D97-AF65-F5344CB8AC3E}">
        <p14:creationId xmlns:p14="http://schemas.microsoft.com/office/powerpoint/2010/main" val="1422564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BEB8F-341C-4B95-949B-9F789352121B}" type="slidenum">
              <a:rPr lang="en-GB"/>
              <a:pPr/>
              <a:t>19</a:t>
            </a:fld>
            <a:endParaRPr lang="en-GB"/>
          </a:p>
        </p:txBody>
      </p:sp>
      <p:sp>
        <p:nvSpPr>
          <p:cNvPr id="142338" name="Rectangle 2"/>
          <p:cNvSpPr>
            <a:spLocks noGrp="1" noRot="1" noChangeAspect="1" noChangeArrowheads="1" noTextEdit="1"/>
          </p:cNvSpPr>
          <p:nvPr>
            <p:ph type="sldImg"/>
          </p:nvPr>
        </p:nvSpPr>
        <p:spPr>
          <a:xfrm>
            <a:off x="1346200" y="701675"/>
            <a:ext cx="4389438" cy="3511550"/>
          </a:xfrm>
          <a:prstGeom prst="rect">
            <a:avLst/>
          </a:prstGeom>
          <a:ln/>
        </p:spPr>
      </p:sp>
      <p:sp>
        <p:nvSpPr>
          <p:cNvPr id="142339" name="Rectangle 3"/>
          <p:cNvSpPr>
            <a:spLocks noGrp="1" noChangeArrowheads="1"/>
          </p:cNvSpPr>
          <p:nvPr>
            <p:ph type="body" idx="1"/>
          </p:nvPr>
        </p:nvSpPr>
        <p:spPr/>
        <p:txBody>
          <a:bodyPr/>
          <a:lstStyle/>
          <a:p>
            <a:r>
              <a:rPr lang="en-US" dirty="0" smtClean="0"/>
              <a:t>The </a:t>
            </a:r>
            <a:r>
              <a:rPr lang="en-US" dirty="0"/>
              <a:t>populations of some large urban centers declined dramatically </a:t>
            </a:r>
            <a:r>
              <a:rPr lang="en-US" dirty="0" smtClean="0"/>
              <a:t>in the 9</a:t>
            </a:r>
            <a:r>
              <a:rPr lang="en-US" baseline="30000" dirty="0" smtClean="0"/>
              <a:t>th</a:t>
            </a:r>
            <a:r>
              <a:rPr lang="en-US" dirty="0" smtClean="0"/>
              <a:t> century – </a:t>
            </a:r>
            <a:r>
              <a:rPr lang="en-US" dirty="0"/>
              <a:t>except that the sudden depopulation took a hundred years or so and sometimes occurred in the 4</a:t>
            </a:r>
            <a:r>
              <a:rPr lang="en-US" baseline="30000" dirty="0"/>
              <a:t>th</a:t>
            </a:r>
            <a:r>
              <a:rPr lang="en-US" dirty="0"/>
              <a:t> century or the 5th or the 7</a:t>
            </a:r>
            <a:r>
              <a:rPr lang="en-US" baseline="30000" dirty="0"/>
              <a:t>th …</a:t>
            </a:r>
            <a:r>
              <a:rPr lang="en-US" dirty="0"/>
              <a:t> and sometimes the people came back…</a:t>
            </a:r>
            <a:endParaRPr lang="en-GB" dirty="0"/>
          </a:p>
        </p:txBody>
      </p:sp>
    </p:spTree>
    <p:extLst>
      <p:ext uri="{BB962C8B-B14F-4D97-AF65-F5344CB8AC3E}">
        <p14:creationId xmlns:p14="http://schemas.microsoft.com/office/powerpoint/2010/main" val="99730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5AEDDC-0E02-4772-BB65-BEE61A0B470F}" type="slidenum">
              <a:rPr lang="en-GB"/>
              <a:pPr/>
              <a:t>2</a:t>
            </a:fld>
            <a:endParaRPr lang="en-GB"/>
          </a:p>
        </p:txBody>
      </p:sp>
      <p:sp>
        <p:nvSpPr>
          <p:cNvPr id="131074" name="Rectangle 2"/>
          <p:cNvSpPr>
            <a:spLocks noGrp="1" noRot="1" noChangeAspect="1" noChangeArrowheads="1" noTextEdit="1"/>
          </p:cNvSpPr>
          <p:nvPr>
            <p:ph type="sldImg"/>
          </p:nvPr>
        </p:nvSpPr>
        <p:spPr>
          <a:xfrm>
            <a:off x="1346200" y="701675"/>
            <a:ext cx="4389438" cy="3511550"/>
          </a:xfrm>
          <a:prstGeom prst="rect">
            <a:avLst/>
          </a:prstGeom>
          <a:ln/>
        </p:spPr>
      </p:sp>
      <p:sp>
        <p:nvSpPr>
          <p:cNvPr id="131075" name="Rectangle 3"/>
          <p:cNvSpPr>
            <a:spLocks noGrp="1" noChangeArrowheads="1"/>
          </p:cNvSpPr>
          <p:nvPr>
            <p:ph type="body" idx="1"/>
          </p:nvPr>
        </p:nvSpPr>
        <p:spPr/>
        <p:txBody>
          <a:bodyPr/>
          <a:lstStyle/>
          <a:p>
            <a:r>
              <a:rPr lang="en-US" dirty="0" smtClean="0"/>
              <a:t>Today I want to make three points about the Maya collapse: </a:t>
            </a:r>
          </a:p>
          <a:p>
            <a:endParaRPr lang="en-US" dirty="0" smtClean="0"/>
          </a:p>
          <a:p>
            <a:r>
              <a:rPr lang="en-US" dirty="0" smtClean="0"/>
              <a:t>First of all, we don’t really know as much about the Maya classic period as you might think from the media coverage of what archaeologists say to newspaper reporters</a:t>
            </a:r>
          </a:p>
          <a:p>
            <a:endParaRPr lang="en-US" dirty="0" smtClean="0"/>
          </a:p>
          <a:p>
            <a:r>
              <a:rPr lang="en-US" dirty="0" smtClean="0"/>
              <a:t>Second it is important to be really clear about which Maya we are talking about</a:t>
            </a:r>
          </a:p>
          <a:p>
            <a:endParaRPr lang="en-US" dirty="0" smtClean="0"/>
          </a:p>
          <a:p>
            <a:r>
              <a:rPr lang="en-US" dirty="0" smtClean="0"/>
              <a:t>And third, that science is not independent of the culture of the scientist who practices it. Even</a:t>
            </a:r>
            <a:r>
              <a:rPr lang="en-US" baseline="0" dirty="0" smtClean="0"/>
              <a:t> if you know this, s</a:t>
            </a:r>
            <a:r>
              <a:rPr lang="en-US" dirty="0" smtClean="0"/>
              <a:t>ometimes our understanding of</a:t>
            </a:r>
            <a:r>
              <a:rPr lang="en-US" baseline="0" dirty="0" smtClean="0"/>
              <a:t> the world is more biased than we realize</a:t>
            </a:r>
            <a:endParaRPr lang="en-GB" dirty="0"/>
          </a:p>
        </p:txBody>
      </p:sp>
    </p:spTree>
    <p:extLst>
      <p:ext uri="{BB962C8B-B14F-4D97-AF65-F5344CB8AC3E}">
        <p14:creationId xmlns:p14="http://schemas.microsoft.com/office/powerpoint/2010/main" val="3793916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61ED5-18E9-44D2-807D-92D7E8E1353E}" type="slidenum">
              <a:rPr lang="en-GB"/>
              <a:pPr/>
              <a:t>20</a:t>
            </a:fld>
            <a:endParaRPr lang="en-GB"/>
          </a:p>
        </p:txBody>
      </p:sp>
      <p:sp>
        <p:nvSpPr>
          <p:cNvPr id="171010" name="Rectangle 2"/>
          <p:cNvSpPr>
            <a:spLocks noGrp="1" noRot="1" noChangeAspect="1" noChangeArrowheads="1" noTextEdit="1"/>
          </p:cNvSpPr>
          <p:nvPr>
            <p:ph type="sldImg"/>
          </p:nvPr>
        </p:nvSpPr>
        <p:spPr>
          <a:xfrm>
            <a:off x="1346200" y="701675"/>
            <a:ext cx="4389438" cy="3511550"/>
          </a:xfrm>
          <a:prstGeom prst="rect">
            <a:avLst/>
          </a:prstGeom>
          <a:ln/>
        </p:spPr>
      </p:sp>
      <p:sp>
        <p:nvSpPr>
          <p:cNvPr id="171011" name="Rectangle 3"/>
          <p:cNvSpPr>
            <a:spLocks noGrp="1" noChangeArrowheads="1"/>
          </p:cNvSpPr>
          <p:nvPr>
            <p:ph type="body" idx="1"/>
          </p:nvPr>
        </p:nvSpPr>
        <p:spPr/>
        <p:txBody>
          <a:bodyPr/>
          <a:lstStyle/>
          <a:p>
            <a:r>
              <a:rPr lang="en-US" dirty="0"/>
              <a:t>Actually, there were plenty of Maya cities occupied and thriving at the time of the Spanish </a:t>
            </a:r>
            <a:r>
              <a:rPr lang="en-US" dirty="0" smtClean="0"/>
              <a:t>arrival, only a few of them are on this map</a:t>
            </a:r>
            <a:endParaRPr lang="en-GB" dirty="0"/>
          </a:p>
        </p:txBody>
      </p:sp>
    </p:spTree>
    <p:extLst>
      <p:ext uri="{BB962C8B-B14F-4D97-AF65-F5344CB8AC3E}">
        <p14:creationId xmlns:p14="http://schemas.microsoft.com/office/powerpoint/2010/main" val="146411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7F10C7-33D8-4924-859A-4613F646D830}" type="slidenum">
              <a:rPr lang="en-GB"/>
              <a:pPr/>
              <a:t>21</a:t>
            </a:fld>
            <a:endParaRPr lang="en-GB"/>
          </a:p>
        </p:txBody>
      </p:sp>
      <p:sp>
        <p:nvSpPr>
          <p:cNvPr id="144386" name="Rectangle 2"/>
          <p:cNvSpPr>
            <a:spLocks noGrp="1" noRot="1" noChangeAspect="1" noChangeArrowheads="1" noTextEdit="1"/>
          </p:cNvSpPr>
          <p:nvPr>
            <p:ph type="sldImg"/>
          </p:nvPr>
        </p:nvSpPr>
        <p:spPr>
          <a:xfrm>
            <a:off x="1346200" y="701675"/>
            <a:ext cx="4389438" cy="3511550"/>
          </a:xfrm>
          <a:prstGeom prst="rect">
            <a:avLst/>
          </a:prstGeom>
          <a:ln/>
        </p:spPr>
      </p:sp>
      <p:sp>
        <p:nvSpPr>
          <p:cNvPr id="144387" name="Rectangle 3"/>
          <p:cNvSpPr>
            <a:spLocks noGrp="1" noChangeArrowheads="1"/>
          </p:cNvSpPr>
          <p:nvPr>
            <p:ph type="body" idx="1"/>
          </p:nvPr>
        </p:nvSpPr>
        <p:spPr/>
        <p:txBody>
          <a:bodyPr/>
          <a:lstStyle/>
          <a:p>
            <a:r>
              <a:rPr lang="en-US" dirty="0"/>
              <a:t>this is Tulum the first new world city seen by Cortez – it was occupied </a:t>
            </a:r>
            <a:r>
              <a:rPr lang="en-US" dirty="0" smtClean="0"/>
              <a:t>well into the 16</a:t>
            </a:r>
            <a:r>
              <a:rPr lang="en-US" baseline="30000" dirty="0" smtClean="0"/>
              <a:t>th</a:t>
            </a:r>
            <a:r>
              <a:rPr lang="en-US" dirty="0" smtClean="0"/>
              <a:t> century - long </a:t>
            </a:r>
            <a:r>
              <a:rPr lang="en-US" dirty="0"/>
              <a:t>after the “collapse”</a:t>
            </a:r>
            <a:endParaRPr lang="en-GB" dirty="0"/>
          </a:p>
        </p:txBody>
      </p:sp>
    </p:spTree>
    <p:extLst>
      <p:ext uri="{BB962C8B-B14F-4D97-AF65-F5344CB8AC3E}">
        <p14:creationId xmlns:p14="http://schemas.microsoft.com/office/powerpoint/2010/main" val="3682269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630B2-A81C-42D1-8B15-061041FEBF56}" type="slidenum">
              <a:rPr lang="en-GB"/>
              <a:pPr/>
              <a:t>22</a:t>
            </a:fld>
            <a:endParaRPr lang="en-GB"/>
          </a:p>
        </p:txBody>
      </p:sp>
      <p:sp>
        <p:nvSpPr>
          <p:cNvPr id="145410" name="Rectangle 2"/>
          <p:cNvSpPr>
            <a:spLocks noGrp="1" noRot="1" noChangeAspect="1" noChangeArrowheads="1" noTextEdit="1"/>
          </p:cNvSpPr>
          <p:nvPr>
            <p:ph type="sldImg"/>
          </p:nvPr>
        </p:nvSpPr>
        <p:spPr>
          <a:xfrm>
            <a:off x="1346200" y="701675"/>
            <a:ext cx="4389438" cy="3511550"/>
          </a:xfrm>
          <a:prstGeom prst="rect">
            <a:avLst/>
          </a:prstGeom>
          <a:ln/>
        </p:spPr>
      </p:sp>
      <p:sp>
        <p:nvSpPr>
          <p:cNvPr id="145411" name="Rectangle 3"/>
          <p:cNvSpPr>
            <a:spLocks noGrp="1" noChangeArrowheads="1"/>
          </p:cNvSpPr>
          <p:nvPr>
            <p:ph type="body" idx="1"/>
          </p:nvPr>
        </p:nvSpPr>
        <p:spPr/>
        <p:txBody>
          <a:bodyPr/>
          <a:lstStyle/>
          <a:p>
            <a:r>
              <a:rPr lang="en-US" dirty="0" err="1" smtClean="0"/>
              <a:t>Chichen</a:t>
            </a:r>
            <a:r>
              <a:rPr lang="en-US" dirty="0" smtClean="0"/>
              <a:t> </a:t>
            </a:r>
            <a:r>
              <a:rPr lang="en-US" dirty="0"/>
              <a:t>Itza was also occupied long after the collapse – it seems to have plenty of carved monuments and monumental architecture</a:t>
            </a:r>
            <a:endParaRPr lang="en-GB" dirty="0"/>
          </a:p>
        </p:txBody>
      </p:sp>
    </p:spTree>
    <p:extLst>
      <p:ext uri="{BB962C8B-B14F-4D97-AF65-F5344CB8AC3E}">
        <p14:creationId xmlns:p14="http://schemas.microsoft.com/office/powerpoint/2010/main" val="2586829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4D59C-E9DE-43D0-9AE9-780D5314A1C8}" type="slidenum">
              <a:rPr lang="en-GB"/>
              <a:pPr/>
              <a:t>23</a:t>
            </a:fld>
            <a:endParaRPr lang="en-GB"/>
          </a:p>
        </p:txBody>
      </p:sp>
      <p:sp>
        <p:nvSpPr>
          <p:cNvPr id="146434" name="Rectangle 2"/>
          <p:cNvSpPr>
            <a:spLocks noGrp="1" noRot="1" noChangeAspect="1" noChangeArrowheads="1" noTextEdit="1"/>
          </p:cNvSpPr>
          <p:nvPr>
            <p:ph type="sldImg"/>
          </p:nvPr>
        </p:nvSpPr>
        <p:spPr>
          <a:xfrm>
            <a:off x="1346200" y="701675"/>
            <a:ext cx="4389438" cy="3511550"/>
          </a:xfrm>
          <a:prstGeom prst="rect">
            <a:avLst/>
          </a:prstGeom>
          <a:ln/>
        </p:spPr>
      </p:sp>
      <p:sp>
        <p:nvSpPr>
          <p:cNvPr id="146435" name="Rectangle 3"/>
          <p:cNvSpPr>
            <a:spLocks noGrp="1" noChangeArrowheads="1"/>
          </p:cNvSpPr>
          <p:nvPr>
            <p:ph type="body" idx="1"/>
          </p:nvPr>
        </p:nvSpPr>
        <p:spPr/>
        <p:txBody>
          <a:bodyPr/>
          <a:lstStyle/>
          <a:p>
            <a:r>
              <a:rPr lang="en-US" dirty="0" smtClean="0"/>
              <a:t>And </a:t>
            </a:r>
            <a:r>
              <a:rPr lang="en-US" dirty="0"/>
              <a:t>the </a:t>
            </a:r>
            <a:r>
              <a:rPr lang="en-US" dirty="0" err="1"/>
              <a:t>Postclassic</a:t>
            </a:r>
            <a:r>
              <a:rPr lang="en-US" dirty="0"/>
              <a:t> </a:t>
            </a:r>
            <a:r>
              <a:rPr lang="en-US" dirty="0" smtClean="0"/>
              <a:t>cities like </a:t>
            </a:r>
            <a:r>
              <a:rPr lang="en-US" dirty="0" err="1" smtClean="0"/>
              <a:t>Chunchuchmil</a:t>
            </a:r>
            <a:r>
              <a:rPr lang="en-US" dirty="0" smtClean="0"/>
              <a:t>  </a:t>
            </a:r>
            <a:r>
              <a:rPr lang="en-US" dirty="0"/>
              <a:t>were often very densely populated– this is another </a:t>
            </a:r>
            <a:r>
              <a:rPr lang="en-US" dirty="0" err="1" smtClean="0"/>
              <a:t>Postclassic</a:t>
            </a:r>
            <a:r>
              <a:rPr lang="en-US" dirty="0" smtClean="0"/>
              <a:t> </a:t>
            </a:r>
            <a:r>
              <a:rPr lang="en-US" dirty="0"/>
              <a:t>city in Mexico, less monumental architecture than </a:t>
            </a:r>
            <a:r>
              <a:rPr lang="en-US" dirty="0" err="1"/>
              <a:t>Chichen</a:t>
            </a:r>
            <a:r>
              <a:rPr lang="en-US" dirty="0"/>
              <a:t> </a:t>
            </a:r>
            <a:r>
              <a:rPr lang="en-US" dirty="0" smtClean="0"/>
              <a:t>a very large settlement area</a:t>
            </a:r>
            <a:endParaRPr lang="en-GB" dirty="0"/>
          </a:p>
        </p:txBody>
      </p:sp>
    </p:spTree>
    <p:extLst>
      <p:ext uri="{BB962C8B-B14F-4D97-AF65-F5344CB8AC3E}">
        <p14:creationId xmlns:p14="http://schemas.microsoft.com/office/powerpoint/2010/main" val="1488812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19715-C52E-41A8-9376-2244247F43D2}" type="slidenum">
              <a:rPr lang="en-GB"/>
              <a:pPr/>
              <a:t>24</a:t>
            </a:fld>
            <a:endParaRPr lang="en-GB"/>
          </a:p>
        </p:txBody>
      </p:sp>
      <p:sp>
        <p:nvSpPr>
          <p:cNvPr id="147458" name="Rectangle 2"/>
          <p:cNvSpPr>
            <a:spLocks noGrp="1" noRot="1" noChangeAspect="1" noChangeArrowheads="1" noTextEdit="1"/>
          </p:cNvSpPr>
          <p:nvPr>
            <p:ph type="sldImg"/>
          </p:nvPr>
        </p:nvSpPr>
        <p:spPr>
          <a:xfrm>
            <a:off x="1346200" y="701675"/>
            <a:ext cx="4389438" cy="3511550"/>
          </a:xfrm>
          <a:prstGeom prst="rect">
            <a:avLst/>
          </a:prstGeom>
          <a:ln/>
        </p:spPr>
      </p:sp>
      <p:sp>
        <p:nvSpPr>
          <p:cNvPr id="147459" name="Rectangle 3"/>
          <p:cNvSpPr>
            <a:spLocks noGrp="1" noChangeArrowheads="1"/>
          </p:cNvSpPr>
          <p:nvPr>
            <p:ph type="body" idx="1"/>
          </p:nvPr>
        </p:nvSpPr>
        <p:spPr/>
        <p:txBody>
          <a:bodyPr/>
          <a:lstStyle/>
          <a:p>
            <a:r>
              <a:rPr lang="en-US" dirty="0" smtClean="0"/>
              <a:t>Now </a:t>
            </a:r>
            <a:r>
              <a:rPr lang="en-US" dirty="0"/>
              <a:t>that we have reviewed </a:t>
            </a:r>
            <a:r>
              <a:rPr lang="en-US" dirty="0" smtClean="0"/>
              <a:t>the somewhat sketchy</a:t>
            </a:r>
            <a:r>
              <a:rPr lang="en-US" baseline="0" dirty="0" smtClean="0"/>
              <a:t> </a:t>
            </a:r>
            <a:r>
              <a:rPr lang="en-US" dirty="0" smtClean="0"/>
              <a:t>data </a:t>
            </a:r>
            <a:r>
              <a:rPr lang="en-US" dirty="0"/>
              <a:t>on the Maya collapse, let us turn to the </a:t>
            </a:r>
            <a:r>
              <a:rPr lang="en-US" dirty="0" smtClean="0"/>
              <a:t>explanations. </a:t>
            </a:r>
            <a:r>
              <a:rPr lang="en-US" dirty="0"/>
              <a:t>Our extensive missing evidence does not support any of the obvious </a:t>
            </a:r>
            <a:r>
              <a:rPr lang="en-US" dirty="0" smtClean="0"/>
              <a:t>possibilities We don’t see evidence of DISEASE – though some sites seem to show malnutrition. But a bad diet is not the same as starvation; some people apparently made themselves sick by</a:t>
            </a:r>
            <a:r>
              <a:rPr lang="en-US" baseline="0" dirty="0" smtClean="0"/>
              <a:t> eating too much corn – this was not because they didn’t have anything else, but because they didn’t want anything else.</a:t>
            </a:r>
            <a:endParaRPr lang="en-US" dirty="0" smtClean="0"/>
          </a:p>
          <a:p>
            <a:endParaRPr lang="en-US" dirty="0" smtClean="0"/>
          </a:p>
          <a:p>
            <a:r>
              <a:rPr lang="en-US" dirty="0" smtClean="0"/>
              <a:t>When the plagues swept through Europe, some people always survived, and often their skeletal remains show some evidence of trauma. Also, When people die of plague – what part of the population goes first? Not the elites! but that’s clearly what happened, since it was palaces were abandoned as well as the ordinary houses.</a:t>
            </a:r>
          </a:p>
          <a:p>
            <a:endParaRPr lang="en-US" dirty="0" smtClean="0"/>
          </a:p>
          <a:p>
            <a:r>
              <a:rPr lang="en-US" dirty="0" smtClean="0"/>
              <a:t>In fact we know more about how many palaces were abandoned because they are relatively easy to find archaeologically,</a:t>
            </a:r>
            <a:r>
              <a:rPr lang="en-US" baseline="0" dirty="0" smtClean="0"/>
              <a:t> even after 1000 years the stones linger. But little dirt floored houses could be occupied for hundreds of years and leave almost no archaeological trace.</a:t>
            </a:r>
            <a:endParaRPr lang="en-GB" dirty="0"/>
          </a:p>
        </p:txBody>
      </p:sp>
    </p:spTree>
    <p:extLst>
      <p:ext uri="{BB962C8B-B14F-4D97-AF65-F5344CB8AC3E}">
        <p14:creationId xmlns:p14="http://schemas.microsoft.com/office/powerpoint/2010/main" val="547669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B04E9-073B-47FC-B7A0-64D67A3FB618}" type="slidenum">
              <a:rPr lang="en-GB"/>
              <a:pPr/>
              <a:t>25</a:t>
            </a:fld>
            <a:endParaRPr lang="en-GB"/>
          </a:p>
        </p:txBody>
      </p:sp>
      <p:sp>
        <p:nvSpPr>
          <p:cNvPr id="148482" name="Rectangle 2"/>
          <p:cNvSpPr>
            <a:spLocks noGrp="1" noRot="1" noChangeAspect="1" noChangeArrowheads="1" noTextEdit="1"/>
          </p:cNvSpPr>
          <p:nvPr>
            <p:ph type="sldImg"/>
          </p:nvPr>
        </p:nvSpPr>
        <p:spPr>
          <a:xfrm>
            <a:off x="1346200" y="701675"/>
            <a:ext cx="4389438" cy="3511550"/>
          </a:xfrm>
          <a:prstGeom prst="rect">
            <a:avLst/>
          </a:prstGeom>
          <a:ln/>
        </p:spPr>
      </p:sp>
      <p:sp>
        <p:nvSpPr>
          <p:cNvPr id="148483" name="Rectangle 3"/>
          <p:cNvSpPr>
            <a:spLocks noGrp="1" noChangeArrowheads="1"/>
          </p:cNvSpPr>
          <p:nvPr>
            <p:ph type="body" idx="1"/>
          </p:nvPr>
        </p:nvSpPr>
        <p:spPr/>
        <p:txBody>
          <a:bodyPr/>
          <a:lstStyle/>
          <a:p>
            <a:pPr defTabSz="911565"/>
            <a:r>
              <a:rPr lang="en-US" dirty="0" smtClean="0"/>
              <a:t>We don’t have any direct evidence of peasant revolt in art or burials or written records – and peasants do not revolt and then disappear, nor historically do they create a new social order – they just want a better king, not no king! Maybe </a:t>
            </a:r>
            <a:r>
              <a:rPr lang="en-US" dirty="0"/>
              <a:t>the elites were too greedy. It does look like the growth of the size of the elite population may have been enough to tax the lower classes who were feeding them and the rate at which palaces were being built suggests that the laborers may have been overworked. Perhaps the society was getting top heavy with too many elites and not enough producers. But we don’t have evidence of the burning of palaces, and we see the disappearance of the commoners, </a:t>
            </a:r>
            <a:r>
              <a:rPr lang="en-US" dirty="0" smtClean="0"/>
              <a:t>too.</a:t>
            </a:r>
            <a:endParaRPr lang="en-US" dirty="0"/>
          </a:p>
          <a:p>
            <a:endParaRPr lang="en-GB" dirty="0"/>
          </a:p>
        </p:txBody>
      </p:sp>
    </p:spTree>
    <p:extLst>
      <p:ext uri="{BB962C8B-B14F-4D97-AF65-F5344CB8AC3E}">
        <p14:creationId xmlns:p14="http://schemas.microsoft.com/office/powerpoint/2010/main" val="360091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6CE0D7-DD6E-462C-99E2-6FA1126F2A72}" type="slidenum">
              <a:rPr lang="en-GB"/>
              <a:pPr/>
              <a:t>26</a:t>
            </a:fld>
            <a:endParaRPr lang="en-GB"/>
          </a:p>
        </p:txBody>
      </p:sp>
      <p:sp>
        <p:nvSpPr>
          <p:cNvPr id="149506" name="Rectangle 2"/>
          <p:cNvSpPr>
            <a:spLocks noGrp="1" noRot="1" noChangeAspect="1" noChangeArrowheads="1" noTextEdit="1"/>
          </p:cNvSpPr>
          <p:nvPr>
            <p:ph type="sldImg"/>
          </p:nvPr>
        </p:nvSpPr>
        <p:spPr>
          <a:xfrm>
            <a:off x="1346200" y="701675"/>
            <a:ext cx="4389438" cy="3511550"/>
          </a:xfrm>
          <a:prstGeom prst="rect">
            <a:avLst/>
          </a:prstGeom>
          <a:ln/>
        </p:spPr>
      </p:sp>
      <p:sp>
        <p:nvSpPr>
          <p:cNvPr id="149507" name="Rectangle 3"/>
          <p:cNvSpPr>
            <a:spLocks noGrp="1" noChangeArrowheads="1"/>
          </p:cNvSpPr>
          <p:nvPr>
            <p:ph type="body" idx="1"/>
          </p:nvPr>
        </p:nvSpPr>
        <p:spPr/>
        <p:txBody>
          <a:bodyPr/>
          <a:lstStyle/>
          <a:p>
            <a:r>
              <a:rPr lang="en-US" dirty="0" smtClean="0"/>
              <a:t>The evidence for warfare is also surprisingly thin, we know that Maya warriors</a:t>
            </a:r>
            <a:r>
              <a:rPr lang="en-US" baseline="0" dirty="0" smtClean="0"/>
              <a:t> </a:t>
            </a:r>
            <a:r>
              <a:rPr lang="en-US" dirty="0" smtClean="0"/>
              <a:t>did fight, we now have evidence from the </a:t>
            </a:r>
            <a:r>
              <a:rPr lang="en-US" dirty="0" err="1" smtClean="0"/>
              <a:t>Petexbatun</a:t>
            </a:r>
            <a:r>
              <a:rPr lang="en-US" dirty="0" smtClean="0"/>
              <a:t> region of Guatemala that warfare and serious raiding were endemic and that in fact some of the cities in this region were de[populated as early as the 6th century – 200 years before the collapse occurred elsewhere. And warfare on a small scale is hard to find archaeologically – we don’t have any mass burials, we don’t have any systematic destruction of buildings. Nevertheless, we are talking about a huge number of people; when you think about killing 100,000 people by hand at a single city  – with clubs and wooden swords with obsidian inlaid edges, it’s hard to believe it would be possible and that if it was done it wouldn’t leave evidence. More to the point, what do invaders want when they conquer a new territory? They usually want to squeeze it for tribute in goods and food, and they may want to move some of their people in. We don’t see this – we just see depopulation. Empty land is no good to a conqueror.</a:t>
            </a:r>
            <a:endParaRPr lang="en-GB" dirty="0"/>
          </a:p>
        </p:txBody>
      </p:sp>
    </p:spTree>
    <p:extLst>
      <p:ext uri="{BB962C8B-B14F-4D97-AF65-F5344CB8AC3E}">
        <p14:creationId xmlns:p14="http://schemas.microsoft.com/office/powerpoint/2010/main" val="643679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evidence for Maya violence and warfare comes from iconography, but scary images are hard to evaluate. Did this sort of thing happen all the time or was it being commemorated because it was a rare and unusual event?</a:t>
            </a:r>
            <a:r>
              <a:rPr lang="en-US" baseline="0" dirty="0" smtClean="0"/>
              <a:t> Is it accurate or was it exaggerated to frighten the neighboring community when they came to visit? Is it perhaps allegorical? You wouldn’t count the crucifixes in Bloomington Indiana to find out how frequently we practice crucifixion…</a:t>
            </a:r>
          </a:p>
          <a:p>
            <a:endParaRPr lang="en-US" baseline="0" dirty="0" smtClean="0"/>
          </a:p>
          <a:p>
            <a:r>
              <a:rPr lang="en-US" baseline="0" dirty="0" smtClean="0"/>
              <a:t>Both the ancient Maya and modern archaeologists have exaggerated their claims about violence</a:t>
            </a:r>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27</a:t>
            </a:fld>
            <a:endParaRPr lang="en-GB"/>
          </a:p>
        </p:txBody>
      </p:sp>
    </p:spTree>
    <p:extLst>
      <p:ext uri="{BB962C8B-B14F-4D97-AF65-F5344CB8AC3E}">
        <p14:creationId xmlns:p14="http://schemas.microsoft.com/office/powerpoint/2010/main" val="3816635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24D358-B99A-4F51-8470-47248A48487A}" type="slidenum">
              <a:rPr lang="en-GB"/>
              <a:pPr/>
              <a:t>28</a:t>
            </a:fld>
            <a:endParaRPr lang="en-GB"/>
          </a:p>
        </p:txBody>
      </p:sp>
      <p:sp>
        <p:nvSpPr>
          <p:cNvPr id="150530" name="Rectangle 2"/>
          <p:cNvSpPr>
            <a:spLocks noGrp="1" noRot="1" noChangeAspect="1" noChangeArrowheads="1" noTextEdit="1"/>
          </p:cNvSpPr>
          <p:nvPr>
            <p:ph type="sldImg"/>
          </p:nvPr>
        </p:nvSpPr>
        <p:spPr>
          <a:xfrm>
            <a:off x="1346200" y="701675"/>
            <a:ext cx="4389438" cy="3511550"/>
          </a:xfrm>
          <a:prstGeom prst="rect">
            <a:avLst/>
          </a:prstGeom>
          <a:ln/>
        </p:spPr>
      </p:sp>
      <p:sp>
        <p:nvSpPr>
          <p:cNvPr id="150531" name="Rectangle 3"/>
          <p:cNvSpPr>
            <a:spLocks noGrp="1" noChangeArrowheads="1"/>
          </p:cNvSpPr>
          <p:nvPr>
            <p:ph type="body" idx="1"/>
          </p:nvPr>
        </p:nvSpPr>
        <p:spPr/>
        <p:txBody>
          <a:bodyPr/>
          <a:lstStyle/>
          <a:p>
            <a:pPr>
              <a:spcBef>
                <a:spcPts val="0"/>
              </a:spcBef>
            </a:pPr>
            <a:r>
              <a:rPr lang="en-US" b="0" dirty="0"/>
              <a:t>Overpopulation to the point of starvation </a:t>
            </a:r>
            <a:r>
              <a:rPr lang="en-US" b="0" dirty="0" smtClean="0"/>
              <a:t>decimates populations </a:t>
            </a:r>
            <a:r>
              <a:rPr lang="en-US" b="0" dirty="0"/>
              <a:t>pretty quickly, </a:t>
            </a:r>
            <a:r>
              <a:rPr lang="en-US" b="0" dirty="0" smtClean="0"/>
              <a:t>but then </a:t>
            </a:r>
            <a:r>
              <a:rPr lang="en-US" b="0" dirty="0"/>
              <a:t>the survivors don’t leave</a:t>
            </a:r>
            <a:r>
              <a:rPr lang="en-US" b="0" dirty="0" smtClean="0"/>
              <a:t>…</a:t>
            </a:r>
          </a:p>
          <a:p>
            <a:pPr>
              <a:spcBef>
                <a:spcPts val="0"/>
              </a:spcBef>
            </a:pPr>
            <a:endParaRPr lang="en-US" b="0" dirty="0"/>
          </a:p>
          <a:p>
            <a:pPr>
              <a:spcBef>
                <a:spcPts val="0"/>
              </a:spcBef>
            </a:pPr>
            <a:r>
              <a:rPr lang="en-US" b="0" dirty="0"/>
              <a:t>And with war, malnutrition, disease – the elites tend to survive, but what we seem to be missing archaeologically are many of the trappings of elite </a:t>
            </a:r>
            <a:r>
              <a:rPr lang="en-US" b="0" dirty="0" smtClean="0"/>
              <a:t>culture</a:t>
            </a:r>
            <a:endParaRPr lang="en-US" b="0" dirty="0"/>
          </a:p>
          <a:p>
            <a:pPr>
              <a:spcBef>
                <a:spcPts val="0"/>
              </a:spcBef>
            </a:pPr>
            <a:r>
              <a:rPr lang="en-US" b="0" dirty="0"/>
              <a:t>Big palaces and temples, billboards advertising the power of kings and queens, very fancy pottery made by full time specialists</a:t>
            </a:r>
            <a:endParaRPr lang="en-GB" b="0" dirty="0"/>
          </a:p>
          <a:p>
            <a:pPr defTabSz="911565"/>
            <a:endParaRPr lang="en-US" dirty="0" smtClean="0"/>
          </a:p>
          <a:p>
            <a:pPr defTabSz="911565"/>
            <a:r>
              <a:rPr lang="en-US" dirty="0" smtClean="0"/>
              <a:t>it </a:t>
            </a:r>
            <a:r>
              <a:rPr lang="en-US" dirty="0"/>
              <a:t>does look like population may have gotten large enough to strain the food supply, though we still don’t have much data on malnutrition – most recently some claims have been made for food shortages at Copan. But this is where it is important to remember that the Maya had succeeded for 2000 years to match their population to their production. In places where overpopulation is documented, the result is not that everybody abandons their land. People suffer and struggle and figure out ways to accommodate themselves to shortages</a:t>
            </a:r>
          </a:p>
          <a:p>
            <a:endParaRPr lang="en-GB" dirty="0"/>
          </a:p>
        </p:txBody>
      </p:sp>
    </p:spTree>
    <p:extLst>
      <p:ext uri="{BB962C8B-B14F-4D97-AF65-F5344CB8AC3E}">
        <p14:creationId xmlns:p14="http://schemas.microsoft.com/office/powerpoint/2010/main" val="2846184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xfrm>
            <a:off x="1346200" y="701675"/>
            <a:ext cx="4389438" cy="35115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Then there is the environmental degradation story- it’s the fault of the farmers </a:t>
            </a:r>
          </a:p>
        </p:txBody>
      </p:sp>
    </p:spTree>
    <p:extLst>
      <p:ext uri="{BB962C8B-B14F-4D97-AF65-F5344CB8AC3E}">
        <p14:creationId xmlns:p14="http://schemas.microsoft.com/office/powerpoint/2010/main" val="189862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4D4FE-5676-4EFC-A23C-1BF0556C29E9}" type="slidenum">
              <a:rPr lang="en-GB"/>
              <a:pPr/>
              <a:t>3</a:t>
            </a:fld>
            <a:endParaRPr lang="en-GB"/>
          </a:p>
        </p:txBody>
      </p:sp>
      <p:sp>
        <p:nvSpPr>
          <p:cNvPr id="132098" name="Rectangle 2"/>
          <p:cNvSpPr>
            <a:spLocks noGrp="1" noRot="1" noChangeAspect="1" noChangeArrowheads="1" noTextEdit="1"/>
          </p:cNvSpPr>
          <p:nvPr>
            <p:ph type="sldImg"/>
          </p:nvPr>
        </p:nvSpPr>
        <p:spPr>
          <a:xfrm>
            <a:off x="1346200" y="701675"/>
            <a:ext cx="4389438" cy="3511550"/>
          </a:xfrm>
          <a:prstGeom prst="rect">
            <a:avLst/>
          </a:prstGeom>
          <a:ln/>
        </p:spPr>
      </p:sp>
      <p:sp>
        <p:nvSpPr>
          <p:cNvPr id="132099" name="Rectangle 3"/>
          <p:cNvSpPr>
            <a:spLocks noGrp="1" noChangeArrowheads="1"/>
          </p:cNvSpPr>
          <p:nvPr>
            <p:ph type="body" idx="1"/>
          </p:nvPr>
        </p:nvSpPr>
        <p:spPr/>
        <p:txBody>
          <a:bodyPr/>
          <a:lstStyle/>
          <a:p>
            <a:r>
              <a:rPr lang="en-US" dirty="0" smtClean="0"/>
              <a:t>Point 1: As a result of the constant stream of media releases and television specials focused on the Maya Collapse, a surprising number of people do not realize that Maya people are very much alive today.</a:t>
            </a:r>
          </a:p>
          <a:p>
            <a:endParaRPr lang="en-US" dirty="0" smtClean="0"/>
          </a:p>
          <a:p>
            <a:r>
              <a:rPr lang="en-US" dirty="0" smtClean="0"/>
              <a:t>So you should know that there are over 8 million Maya speakers who live in cities and towns and rural areas just as they always have. Maya farmers continue to farm the jungle lowlands of Belize and Mexico and Honduras and Guatemala and the dry karst of Yucatan and the cool highlands of Chiapas. </a:t>
            </a:r>
          </a:p>
          <a:p>
            <a:endParaRPr lang="en-US" dirty="0" smtClean="0"/>
          </a:p>
          <a:p>
            <a:r>
              <a:rPr lang="en-US" dirty="0" smtClean="0"/>
              <a:t>This is not to say that things haven‘t changed, but to give credit where it is rarely given but where it is certainly due for a degree of sustainability that is truly phenomenal</a:t>
            </a:r>
            <a:endParaRPr lang="en-GB" dirty="0"/>
          </a:p>
        </p:txBody>
      </p:sp>
    </p:spTree>
    <p:extLst>
      <p:ext uri="{BB962C8B-B14F-4D97-AF65-F5344CB8AC3E}">
        <p14:creationId xmlns:p14="http://schemas.microsoft.com/office/powerpoint/2010/main" val="3175985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9A7A3-BDE5-42AF-A663-03D546A3614E}" type="slidenum">
              <a:rPr lang="en-GB"/>
              <a:pPr/>
              <a:t>30</a:t>
            </a:fld>
            <a:endParaRPr lang="en-GB"/>
          </a:p>
        </p:txBody>
      </p:sp>
      <p:sp>
        <p:nvSpPr>
          <p:cNvPr id="152578" name="Rectangle 2"/>
          <p:cNvSpPr>
            <a:spLocks noGrp="1" noRot="1" noChangeAspect="1" noChangeArrowheads="1" noTextEdit="1"/>
          </p:cNvSpPr>
          <p:nvPr>
            <p:ph type="sldImg"/>
          </p:nvPr>
        </p:nvSpPr>
        <p:spPr>
          <a:xfrm>
            <a:off x="1346200" y="701675"/>
            <a:ext cx="4389438" cy="3511550"/>
          </a:xfrm>
          <a:prstGeom prst="rect">
            <a:avLst/>
          </a:prstGeom>
          <a:ln/>
        </p:spPr>
      </p:sp>
      <p:sp>
        <p:nvSpPr>
          <p:cNvPr id="152579" name="Rectangle 3"/>
          <p:cNvSpPr>
            <a:spLocks noGrp="1" noChangeArrowheads="1"/>
          </p:cNvSpPr>
          <p:nvPr>
            <p:ph type="body" idx="1"/>
          </p:nvPr>
        </p:nvSpPr>
        <p:spPr>
          <a:xfrm>
            <a:off x="729220" y="4453556"/>
            <a:ext cx="5659762" cy="4212909"/>
          </a:xfrm>
        </p:spPr>
        <p:txBody>
          <a:bodyPr/>
          <a:lstStyle/>
          <a:p>
            <a:r>
              <a:rPr lang="en-US" dirty="0"/>
              <a:t>Here are the common beliefs about Maya </a:t>
            </a:r>
            <a:r>
              <a:rPr lang="en-US" dirty="0" smtClean="0"/>
              <a:t>agriculture that most people have heard</a:t>
            </a:r>
            <a:endParaRPr lang="en-GB" dirty="0"/>
          </a:p>
        </p:txBody>
      </p:sp>
    </p:spTree>
    <p:extLst>
      <p:ext uri="{BB962C8B-B14F-4D97-AF65-F5344CB8AC3E}">
        <p14:creationId xmlns:p14="http://schemas.microsoft.com/office/powerpoint/2010/main" val="1056841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549D24-EEBF-4147-872C-E5F20EFCE6D2}" type="slidenum">
              <a:rPr lang="en-GB"/>
              <a:pPr/>
              <a:t>31</a:t>
            </a:fld>
            <a:endParaRPr lang="en-GB"/>
          </a:p>
        </p:txBody>
      </p:sp>
      <p:sp>
        <p:nvSpPr>
          <p:cNvPr id="153602" name="Rectangle 2"/>
          <p:cNvSpPr>
            <a:spLocks noGrp="1" noRot="1" noChangeAspect="1" noChangeArrowheads="1" noTextEdit="1"/>
          </p:cNvSpPr>
          <p:nvPr>
            <p:ph type="sldImg"/>
          </p:nvPr>
        </p:nvSpPr>
        <p:spPr>
          <a:xfrm>
            <a:off x="1346200" y="701675"/>
            <a:ext cx="4389438" cy="3511550"/>
          </a:xfrm>
          <a:prstGeom prst="rect">
            <a:avLst/>
          </a:prstGeom>
          <a:ln/>
        </p:spPr>
      </p:sp>
      <p:sp>
        <p:nvSpPr>
          <p:cNvPr id="153603" name="Rectangle 3"/>
          <p:cNvSpPr>
            <a:spLocks noGrp="1" noChangeArrowheads="1"/>
          </p:cNvSpPr>
          <p:nvPr>
            <p:ph type="body" idx="1"/>
          </p:nvPr>
        </p:nvSpPr>
        <p:spPr/>
        <p:txBody>
          <a:bodyPr/>
          <a:lstStyle/>
          <a:p>
            <a:r>
              <a:rPr lang="en-GB" dirty="0" smtClean="0"/>
              <a:t>But slash and burn </a:t>
            </a:r>
            <a:r>
              <a:rPr lang="en-GB" b="1" i="1" u="sng" dirty="0" smtClean="0"/>
              <a:t>is</a:t>
            </a:r>
            <a:r>
              <a:rPr lang="en-GB" dirty="0" smtClean="0"/>
              <a:t> sustainable and can produce</a:t>
            </a:r>
            <a:r>
              <a:rPr lang="en-GB" baseline="0" dirty="0" smtClean="0"/>
              <a:t> a surplus but you have to know your environment very intimately; Many Maya towns and villages were occupied for well over 2000 years – plenty of time to get to know your environment.</a:t>
            </a:r>
          </a:p>
          <a:p>
            <a:endParaRPr lang="en-GB" baseline="0" dirty="0" smtClean="0"/>
          </a:p>
          <a:p>
            <a:endParaRPr lang="en-GB" dirty="0"/>
          </a:p>
        </p:txBody>
      </p:sp>
    </p:spTree>
    <p:extLst>
      <p:ext uri="{BB962C8B-B14F-4D97-AF65-F5344CB8AC3E}">
        <p14:creationId xmlns:p14="http://schemas.microsoft.com/office/powerpoint/2010/main" val="3182038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E9D3D0-4EB1-46D4-875F-D44757FE9CC8}" type="slidenum">
              <a:rPr lang="en-GB"/>
              <a:pPr/>
              <a:t>32</a:t>
            </a:fld>
            <a:endParaRPr lang="en-GB"/>
          </a:p>
        </p:txBody>
      </p:sp>
      <p:sp>
        <p:nvSpPr>
          <p:cNvPr id="154626" name="Rectangle 2"/>
          <p:cNvSpPr>
            <a:spLocks noGrp="1" noRot="1" noChangeAspect="1" noChangeArrowheads="1" noTextEdit="1"/>
          </p:cNvSpPr>
          <p:nvPr>
            <p:ph type="sldImg"/>
          </p:nvPr>
        </p:nvSpPr>
        <p:spPr>
          <a:xfrm>
            <a:off x="1346200" y="701675"/>
            <a:ext cx="4389438" cy="3511550"/>
          </a:xfrm>
          <a:prstGeom prst="rect">
            <a:avLst/>
          </a:prstGeom>
          <a:ln/>
        </p:spPr>
      </p:sp>
      <p:sp>
        <p:nvSpPr>
          <p:cNvPr id="154627" name="Rectangle 3"/>
          <p:cNvSpPr>
            <a:spLocks noGrp="1" noChangeArrowheads="1"/>
          </p:cNvSpPr>
          <p:nvPr>
            <p:ph type="body" idx="1"/>
          </p:nvPr>
        </p:nvSpPr>
        <p:spPr/>
        <p:txBody>
          <a:bodyPr/>
          <a:lstStyle/>
          <a:p>
            <a:r>
              <a:rPr lang="en-GB" dirty="0" smtClean="0"/>
              <a:t>There are many environments in the Maya area and</a:t>
            </a:r>
            <a:r>
              <a:rPr lang="en-GB" baseline="0" dirty="0" smtClean="0"/>
              <a:t> many types of agriculture – the Spanish mostly saw people practicing slash and burn – if you are driven from your home and escaping into the jungle into unknown microenvironments and have no time to develop proper fields – you slash and burn; if your workforce is devastated by disease and conquest, slash and burn in primary forest is expedient. [80% of Maya people died as a result of the conquest]</a:t>
            </a:r>
          </a:p>
          <a:p>
            <a:endParaRPr lang="en-GB" baseline="0" dirty="0" smtClean="0"/>
          </a:p>
          <a:p>
            <a:r>
              <a:rPr lang="en-GB" baseline="0" dirty="0" smtClean="0"/>
              <a:t>Many of the ancient strategies have died out and are only known from archaeological reconstructions </a:t>
            </a:r>
            <a:endParaRPr lang="en-GB" dirty="0"/>
          </a:p>
        </p:txBody>
      </p:sp>
    </p:spTree>
    <p:extLst>
      <p:ext uri="{BB962C8B-B14F-4D97-AF65-F5344CB8AC3E}">
        <p14:creationId xmlns:p14="http://schemas.microsoft.com/office/powerpoint/2010/main" val="3448782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D4C209-DB12-48E7-B232-FC6CCA0A81D6}" type="slidenum">
              <a:rPr lang="en-GB"/>
              <a:pPr/>
              <a:t>33</a:t>
            </a:fld>
            <a:endParaRPr lang="en-GB"/>
          </a:p>
        </p:txBody>
      </p:sp>
      <p:sp>
        <p:nvSpPr>
          <p:cNvPr id="156674" name="Rectangle 2"/>
          <p:cNvSpPr>
            <a:spLocks noGrp="1" noRot="1" noChangeAspect="1" noChangeArrowheads="1" noTextEdit="1"/>
          </p:cNvSpPr>
          <p:nvPr>
            <p:ph type="sldImg"/>
          </p:nvPr>
        </p:nvSpPr>
        <p:spPr>
          <a:xfrm>
            <a:off x="1346200" y="701675"/>
            <a:ext cx="4389438" cy="3511550"/>
          </a:xfrm>
          <a:prstGeom prst="rect">
            <a:avLst/>
          </a:prstGeom>
          <a:ln/>
        </p:spPr>
      </p:sp>
      <p:sp>
        <p:nvSpPr>
          <p:cNvPr id="156675" name="Rectangle 3"/>
          <p:cNvSpPr>
            <a:spLocks noGrp="1" noChangeArrowheads="1"/>
          </p:cNvSpPr>
          <p:nvPr>
            <p:ph type="body" idx="1"/>
          </p:nvPr>
        </p:nvSpPr>
        <p:spPr/>
        <p:txBody>
          <a:bodyPr/>
          <a:lstStyle/>
          <a:p>
            <a:r>
              <a:rPr lang="en-GB" dirty="0" smtClean="0"/>
              <a:t>Now that we know what to look for, we find agricultural terraces everywhere</a:t>
            </a:r>
            <a:endParaRPr lang="en-GB" dirty="0"/>
          </a:p>
        </p:txBody>
      </p:sp>
    </p:spTree>
    <p:extLst>
      <p:ext uri="{BB962C8B-B14F-4D97-AF65-F5344CB8AC3E}">
        <p14:creationId xmlns:p14="http://schemas.microsoft.com/office/powerpoint/2010/main" val="3838859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43A094-F721-482E-BAF8-4EA56E716AF3}" type="slidenum">
              <a:rPr lang="en-GB"/>
              <a:pPr/>
              <a:t>34</a:t>
            </a:fld>
            <a:endParaRPr lang="en-GB"/>
          </a:p>
        </p:txBody>
      </p:sp>
      <p:sp>
        <p:nvSpPr>
          <p:cNvPr id="157698" name="Rectangle 2"/>
          <p:cNvSpPr>
            <a:spLocks noGrp="1" noRot="1" noChangeAspect="1" noChangeArrowheads="1" noTextEdit="1"/>
          </p:cNvSpPr>
          <p:nvPr>
            <p:ph type="sldImg"/>
          </p:nvPr>
        </p:nvSpPr>
        <p:spPr>
          <a:xfrm>
            <a:off x="1346200" y="701675"/>
            <a:ext cx="4389438" cy="3511550"/>
          </a:xfrm>
          <a:prstGeom prst="rect">
            <a:avLst/>
          </a:prstGeom>
          <a:ln/>
        </p:spPr>
      </p:sp>
      <p:sp>
        <p:nvSpPr>
          <p:cNvPr id="157699" name="Rectangle 3"/>
          <p:cNvSpPr>
            <a:spLocks noGrp="1" noChangeArrowheads="1"/>
          </p:cNvSpPr>
          <p:nvPr>
            <p:ph type="body" idx="1"/>
          </p:nvPr>
        </p:nvSpPr>
        <p:spPr/>
        <p:txBody>
          <a:bodyPr/>
          <a:lstStyle/>
          <a:p>
            <a:r>
              <a:rPr lang="en-GB" dirty="0" smtClean="0"/>
              <a:t>But we also have evidence</a:t>
            </a:r>
            <a:r>
              <a:rPr lang="en-GB" baseline="0" dirty="0" smtClean="0"/>
              <a:t> of massive hydrological control features. Here is a set of canals and dams I discovered 20 years ago that I was afraid to publish because they were so unbelievably massive. I did publish them, and recently junior colleague has restudied them and expanded them to 3 times the size I claimed for them</a:t>
            </a:r>
            <a:endParaRPr lang="en-GB" dirty="0"/>
          </a:p>
        </p:txBody>
      </p:sp>
    </p:spTree>
    <p:extLst>
      <p:ext uri="{BB962C8B-B14F-4D97-AF65-F5344CB8AC3E}">
        <p14:creationId xmlns:p14="http://schemas.microsoft.com/office/powerpoint/2010/main" val="1433252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66272-0AF1-4C20-BE17-90A6413826B9}" type="slidenum">
              <a:rPr lang="en-GB"/>
              <a:pPr/>
              <a:t>35</a:t>
            </a:fld>
            <a:endParaRPr lang="en-GB"/>
          </a:p>
        </p:txBody>
      </p:sp>
      <p:sp>
        <p:nvSpPr>
          <p:cNvPr id="158722" name="Rectangle 2"/>
          <p:cNvSpPr>
            <a:spLocks noGrp="1" noRot="1" noChangeAspect="1" noChangeArrowheads="1" noTextEdit="1"/>
          </p:cNvSpPr>
          <p:nvPr>
            <p:ph type="sldImg"/>
          </p:nvPr>
        </p:nvSpPr>
        <p:spPr>
          <a:xfrm>
            <a:off x="1346200" y="701675"/>
            <a:ext cx="4389438" cy="3511550"/>
          </a:xfrm>
          <a:prstGeom prst="rect">
            <a:avLst/>
          </a:prstGeom>
          <a:ln/>
        </p:spPr>
      </p:sp>
      <p:sp>
        <p:nvSpPr>
          <p:cNvPr id="158723" name="Rectangle 3"/>
          <p:cNvSpPr>
            <a:spLocks noGrp="1" noChangeArrowheads="1"/>
          </p:cNvSpPr>
          <p:nvPr>
            <p:ph type="body" idx="1"/>
          </p:nvPr>
        </p:nvSpPr>
        <p:spPr/>
        <p:txBody>
          <a:bodyPr/>
          <a:lstStyle/>
          <a:p>
            <a:r>
              <a:rPr lang="en-GB" dirty="0" smtClean="0"/>
              <a:t>By far the most exciting discovery about the Maya has been raised fields, they are amazing. They provide transport, fertilizer, and pest control plus aquaculture</a:t>
            </a:r>
          </a:p>
          <a:p>
            <a:endParaRPr lang="en-GB" dirty="0" smtClean="0"/>
          </a:p>
          <a:p>
            <a:r>
              <a:rPr lang="en-GB" dirty="0" smtClean="0"/>
              <a:t>ELABORATE</a:t>
            </a:r>
            <a:endParaRPr lang="en-GB" dirty="0"/>
          </a:p>
        </p:txBody>
      </p:sp>
    </p:spTree>
    <p:extLst>
      <p:ext uri="{BB962C8B-B14F-4D97-AF65-F5344CB8AC3E}">
        <p14:creationId xmlns:p14="http://schemas.microsoft.com/office/powerpoint/2010/main" val="1405749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C57F80-FDC6-4CB1-945B-CADADECED81E}" type="slidenum">
              <a:rPr lang="en-GB"/>
              <a:pPr/>
              <a:t>36</a:t>
            </a:fld>
            <a:endParaRPr lang="en-GB"/>
          </a:p>
        </p:txBody>
      </p:sp>
      <p:sp>
        <p:nvSpPr>
          <p:cNvPr id="159746" name="Rectangle 2"/>
          <p:cNvSpPr>
            <a:spLocks noGrp="1" noRot="1" noChangeAspect="1" noChangeArrowheads="1" noTextEdit="1"/>
          </p:cNvSpPr>
          <p:nvPr>
            <p:ph type="sldImg"/>
          </p:nvPr>
        </p:nvSpPr>
        <p:spPr>
          <a:xfrm>
            <a:off x="1346200" y="701675"/>
            <a:ext cx="4389438" cy="3511550"/>
          </a:xfrm>
          <a:prstGeom prst="rect">
            <a:avLst/>
          </a:prstGeom>
          <a:ln/>
        </p:spPr>
      </p:sp>
      <p:sp>
        <p:nvSpPr>
          <p:cNvPr id="159747" name="Rectangle 3"/>
          <p:cNvSpPr>
            <a:spLocks noGrp="1" noChangeArrowheads="1"/>
          </p:cNvSpPr>
          <p:nvPr>
            <p:ph type="body" idx="1"/>
          </p:nvPr>
        </p:nvSpPr>
        <p:spPr/>
        <p:txBody>
          <a:bodyPr/>
          <a:lstStyle/>
          <a:p>
            <a:r>
              <a:rPr lang="en-US" dirty="0" smtClean="0"/>
              <a:t>AQUACULTURE - Maya </a:t>
            </a:r>
            <a:r>
              <a:rPr lang="en-US" dirty="0"/>
              <a:t>farmers used the canals between the fields to farm fish and snails</a:t>
            </a:r>
            <a:endParaRPr lang="en-GB" dirty="0"/>
          </a:p>
        </p:txBody>
      </p:sp>
    </p:spTree>
    <p:extLst>
      <p:ext uri="{BB962C8B-B14F-4D97-AF65-F5344CB8AC3E}">
        <p14:creationId xmlns:p14="http://schemas.microsoft.com/office/powerpoint/2010/main" val="2058518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76A56-C27E-4E7D-88AE-1326CBA41544}" type="slidenum">
              <a:rPr lang="en-GB"/>
              <a:pPr/>
              <a:t>37</a:t>
            </a:fld>
            <a:endParaRPr lang="en-GB"/>
          </a:p>
        </p:txBody>
      </p:sp>
      <p:sp>
        <p:nvSpPr>
          <p:cNvPr id="160770" name="Rectangle 2"/>
          <p:cNvSpPr>
            <a:spLocks noGrp="1" noRot="1" noChangeAspect="1" noChangeArrowheads="1" noTextEdit="1"/>
          </p:cNvSpPr>
          <p:nvPr>
            <p:ph type="sldImg"/>
          </p:nvPr>
        </p:nvSpPr>
        <p:spPr>
          <a:xfrm>
            <a:off x="1346200" y="701675"/>
            <a:ext cx="4389438" cy="3511550"/>
          </a:xfrm>
          <a:prstGeom prst="rect">
            <a:avLst/>
          </a:prstGeom>
          <a:ln/>
        </p:spPr>
      </p:sp>
      <p:sp>
        <p:nvSpPr>
          <p:cNvPr id="160771" name="Rectangle 3"/>
          <p:cNvSpPr>
            <a:spLocks noGrp="1" noChangeArrowheads="1"/>
          </p:cNvSpPr>
          <p:nvPr>
            <p:ph type="body" idx="1"/>
          </p:nvPr>
        </p:nvSpPr>
        <p:spPr/>
        <p:txBody>
          <a:bodyPr/>
          <a:lstStyle/>
          <a:p>
            <a:r>
              <a:rPr lang="en-US" dirty="0" smtClean="0"/>
              <a:t>No doubt you have heard that Maya civilization collapsed because of Drought - The </a:t>
            </a:r>
            <a:r>
              <a:rPr lang="en-US" dirty="0"/>
              <a:t>places that were abandoned do not conform to the places where drought would have hit the hardest; several sites in southern Belize were </a:t>
            </a:r>
            <a:r>
              <a:rPr lang="en-US" dirty="0" smtClean="0"/>
              <a:t>abandoned, such as </a:t>
            </a:r>
            <a:r>
              <a:rPr lang="en-US" dirty="0" err="1" smtClean="0"/>
              <a:t>nimli</a:t>
            </a:r>
            <a:r>
              <a:rPr lang="en-US" dirty="0" smtClean="0"/>
              <a:t> </a:t>
            </a:r>
            <a:r>
              <a:rPr lang="en-US" dirty="0" err="1" smtClean="0"/>
              <a:t>punit</a:t>
            </a:r>
            <a:r>
              <a:rPr lang="en-US" dirty="0" smtClean="0"/>
              <a:t> – it had an average yearly rainfall of over 180 inches. Sites in the Yucatan grew after the 9</a:t>
            </a:r>
            <a:r>
              <a:rPr lang="en-US" baseline="30000" dirty="0" smtClean="0"/>
              <a:t>th</a:t>
            </a:r>
            <a:r>
              <a:rPr lang="en-US" dirty="0" smtClean="0"/>
              <a:t> century,</a:t>
            </a:r>
            <a:r>
              <a:rPr lang="en-US" baseline="0" dirty="0" smtClean="0"/>
              <a:t> suggesting that population moved northward</a:t>
            </a:r>
            <a:endParaRPr lang="en-GB" dirty="0"/>
          </a:p>
        </p:txBody>
      </p:sp>
    </p:spTree>
    <p:extLst>
      <p:ext uri="{BB962C8B-B14F-4D97-AF65-F5344CB8AC3E}">
        <p14:creationId xmlns:p14="http://schemas.microsoft.com/office/powerpoint/2010/main" val="3056466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r>
              <a:rPr lang="en-US" dirty="0" smtClean="0"/>
              <a:t>Where you</a:t>
            </a:r>
            <a:r>
              <a:rPr lang="en-US" baseline="0" dirty="0" smtClean="0"/>
              <a:t> go to escape drought? </a:t>
            </a:r>
            <a:r>
              <a:rPr lang="en-US" dirty="0" smtClean="0"/>
              <a:t>So drought caused people to move from the wettest places to the driest?</a:t>
            </a:r>
            <a:endParaRPr lang="en-GB" dirty="0" smtClean="0"/>
          </a:p>
          <a:p>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38</a:t>
            </a:fld>
            <a:endParaRPr lang="en-GB"/>
          </a:p>
        </p:txBody>
      </p:sp>
    </p:spTree>
    <p:extLst>
      <p:ext uri="{BB962C8B-B14F-4D97-AF65-F5344CB8AC3E}">
        <p14:creationId xmlns:p14="http://schemas.microsoft.com/office/powerpoint/2010/main" val="2505444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1D9AA-536E-4AED-9143-00A12D0AE739}" type="slidenum">
              <a:rPr lang="en-GB"/>
              <a:pPr/>
              <a:t>39</a:t>
            </a:fld>
            <a:endParaRPr lang="en-GB"/>
          </a:p>
        </p:txBody>
      </p:sp>
      <p:sp>
        <p:nvSpPr>
          <p:cNvPr id="161794" name="Rectangle 2"/>
          <p:cNvSpPr>
            <a:spLocks noGrp="1" noRot="1" noChangeAspect="1" noChangeArrowheads="1" noTextEdit="1"/>
          </p:cNvSpPr>
          <p:nvPr>
            <p:ph type="sldImg"/>
          </p:nvPr>
        </p:nvSpPr>
        <p:spPr>
          <a:xfrm>
            <a:off x="1346200" y="701675"/>
            <a:ext cx="4389438" cy="3511550"/>
          </a:xfrm>
          <a:prstGeom prst="rect">
            <a:avLst/>
          </a:prstGeom>
          <a:ln/>
        </p:spPr>
      </p:sp>
      <p:sp>
        <p:nvSpPr>
          <p:cNvPr id="161795" name="Rectangle 3"/>
          <p:cNvSpPr>
            <a:spLocks noGrp="1" noChangeArrowheads="1"/>
          </p:cNvSpPr>
          <p:nvPr>
            <p:ph type="body" idx="1"/>
          </p:nvPr>
        </p:nvSpPr>
        <p:spPr/>
        <p:txBody>
          <a:bodyPr/>
          <a:lstStyle/>
          <a:p>
            <a:r>
              <a:rPr lang="en-US" dirty="0"/>
              <a:t>Frankly, I am not really very </a:t>
            </a:r>
            <a:r>
              <a:rPr lang="en-US" dirty="0" smtClean="0"/>
              <a:t>interested </a:t>
            </a:r>
            <a:r>
              <a:rPr lang="en-US" dirty="0"/>
              <a:t>in the absolute truth of </a:t>
            </a:r>
            <a:r>
              <a:rPr lang="en-US" dirty="0" smtClean="0"/>
              <a:t>claims </a:t>
            </a:r>
            <a:r>
              <a:rPr lang="en-US" dirty="0"/>
              <a:t>that Maya cultures were affected by warfare, drought and overpopulation in some areas at some times – these all occur in the history of </a:t>
            </a:r>
            <a:r>
              <a:rPr lang="en-US" dirty="0" smtClean="0"/>
              <a:t>any long-lived culture. The focus </a:t>
            </a:r>
            <a:r>
              <a:rPr lang="en-US" dirty="0"/>
              <a:t>of academics on one or the other </a:t>
            </a:r>
            <a:r>
              <a:rPr lang="en-US" dirty="0" smtClean="0"/>
              <a:t>of these causes has </a:t>
            </a:r>
            <a:r>
              <a:rPr lang="en-US" dirty="0"/>
              <a:t>as much to do with modern political preoccupations as to the scientific recovery of new </a:t>
            </a:r>
            <a:r>
              <a:rPr lang="en-US" dirty="0" smtClean="0"/>
              <a:t>data. Certainly problems that are </a:t>
            </a:r>
            <a:r>
              <a:rPr lang="en-US" dirty="0"/>
              <a:t>plaguing us now </a:t>
            </a:r>
            <a:r>
              <a:rPr lang="en-US" dirty="0" smtClean="0"/>
              <a:t>plagued </a:t>
            </a:r>
            <a:r>
              <a:rPr lang="en-US" dirty="0"/>
              <a:t>people in the past. I went through all these explanations to show that none </a:t>
            </a:r>
            <a:r>
              <a:rPr lang="en-US" dirty="0" smtClean="0"/>
              <a:t>of </a:t>
            </a:r>
            <a:r>
              <a:rPr lang="en-US" dirty="0"/>
              <a:t>them has a solid foundation in archaeological science and all of them are built on a small amount of data that has been highly selected and vastly over interpreted. There are many other ways to interpret these same </a:t>
            </a:r>
            <a:r>
              <a:rPr lang="en-US" dirty="0" smtClean="0"/>
              <a:t>data</a:t>
            </a:r>
          </a:p>
          <a:p>
            <a:endParaRPr lang="en-US" dirty="0" smtClean="0"/>
          </a:p>
          <a:p>
            <a:r>
              <a:rPr lang="en-US" dirty="0" smtClean="0"/>
              <a:t>This graph is from a study done by Rick Wilk who counted the number of publications attributing the Maya collapse to a particular cause over time.</a:t>
            </a:r>
            <a:r>
              <a:rPr lang="en-US" baseline="0" dirty="0" smtClean="0"/>
              <a:t> He found that the number of papers attributing the Maya collapse to environmental degradation peaked around the first earth day, those attributing it to war rose sharply around the time of the first Vietnam moratorium, and the publication of Paul Erich's book The Population Bomb coincided with a rush of papers attributing the collapse to overpopulation.  </a:t>
            </a:r>
          </a:p>
          <a:p>
            <a:endParaRPr lang="en-US" baseline="0" dirty="0" smtClean="0"/>
          </a:p>
          <a:p>
            <a:r>
              <a:rPr lang="en-US" baseline="0" dirty="0" smtClean="0"/>
              <a:t>He did the study in the </a:t>
            </a:r>
            <a:r>
              <a:rPr lang="en-US" baseline="0" dirty="0" err="1" smtClean="0"/>
              <a:t>1980s</a:t>
            </a:r>
            <a:r>
              <a:rPr lang="en-US" baseline="0" dirty="0" smtClean="0"/>
              <a:t>; I leave it to you to decide whether the current cultural context might encourage people to suggest the Maya collapse was caused by drought. </a:t>
            </a:r>
            <a:endParaRPr lang="en-GB" dirty="0"/>
          </a:p>
        </p:txBody>
      </p:sp>
    </p:spTree>
    <p:extLst>
      <p:ext uri="{BB962C8B-B14F-4D97-AF65-F5344CB8AC3E}">
        <p14:creationId xmlns:p14="http://schemas.microsoft.com/office/powerpoint/2010/main" val="2409431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9EC691-FD5D-40F7-BBF1-F79578943905}" type="slidenum">
              <a:rPr lang="en-GB"/>
              <a:pPr/>
              <a:t>4</a:t>
            </a:fld>
            <a:endParaRPr lang="en-GB"/>
          </a:p>
        </p:txBody>
      </p:sp>
      <p:sp>
        <p:nvSpPr>
          <p:cNvPr id="133122" name="Rectangle 2"/>
          <p:cNvSpPr>
            <a:spLocks noGrp="1" noRot="1" noChangeAspect="1" noChangeArrowheads="1" noTextEdit="1"/>
          </p:cNvSpPr>
          <p:nvPr>
            <p:ph type="sldImg"/>
          </p:nvPr>
        </p:nvSpPr>
        <p:spPr>
          <a:xfrm>
            <a:off x="1346200" y="701675"/>
            <a:ext cx="4389438" cy="3511550"/>
          </a:xfrm>
          <a:prstGeom prst="rect">
            <a:avLst/>
          </a:prstGeom>
          <a:ln/>
        </p:spPr>
      </p:sp>
      <p:sp>
        <p:nvSpPr>
          <p:cNvPr id="133123" name="Rectangle 3"/>
          <p:cNvSpPr>
            <a:spLocks noGrp="1" noChangeArrowheads="1"/>
          </p:cNvSpPr>
          <p:nvPr>
            <p:ph type="body" idx="1"/>
          </p:nvPr>
        </p:nvSpPr>
        <p:spPr>
          <a:xfrm>
            <a:off x="729221" y="4453557"/>
            <a:ext cx="5659762" cy="4212908"/>
          </a:xfrm>
        </p:spPr>
        <p:txBody>
          <a:bodyPr/>
          <a:lstStyle/>
          <a:p>
            <a:r>
              <a:rPr lang="en-US" dirty="0" smtClean="0"/>
              <a:t>Point number</a:t>
            </a:r>
            <a:r>
              <a:rPr lang="en-US" baseline="0" dirty="0" smtClean="0"/>
              <a:t> two, as for who we are talking about, t</a:t>
            </a:r>
            <a:r>
              <a:rPr lang="en-US" dirty="0" smtClean="0"/>
              <a:t>he </a:t>
            </a:r>
            <a:r>
              <a:rPr lang="en-US" dirty="0"/>
              <a:t>word “Maya” is a generic category referring to a large group of people who speak more or less related languages -  there are many Maya languages and cultures now and there were many in the </a:t>
            </a:r>
            <a:r>
              <a:rPr lang="en-US" dirty="0" smtClean="0"/>
              <a:t>past</a:t>
            </a:r>
          </a:p>
          <a:p>
            <a:endParaRPr lang="en-US" dirty="0"/>
          </a:p>
          <a:p>
            <a:r>
              <a:rPr lang="en-US" dirty="0" smtClean="0"/>
              <a:t>This means that talking about a Maya collapse is sort of like talking about the fall of Rome or Constantinople as the collapse of Europe</a:t>
            </a:r>
            <a:endParaRPr lang="en-GB" dirty="0"/>
          </a:p>
        </p:txBody>
      </p:sp>
    </p:spTree>
    <p:extLst>
      <p:ext uri="{BB962C8B-B14F-4D97-AF65-F5344CB8AC3E}">
        <p14:creationId xmlns:p14="http://schemas.microsoft.com/office/powerpoint/2010/main" val="109781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B4A533-2EE9-4B51-A072-6D50BD4C8D15}" type="slidenum">
              <a:rPr lang="en-GB"/>
              <a:pPr/>
              <a:t>40</a:t>
            </a:fld>
            <a:endParaRPr lang="en-GB"/>
          </a:p>
        </p:txBody>
      </p:sp>
      <p:sp>
        <p:nvSpPr>
          <p:cNvPr id="172034" name="Rectangle 2"/>
          <p:cNvSpPr>
            <a:spLocks noGrp="1" noRot="1" noChangeAspect="1" noChangeArrowheads="1" noTextEdit="1"/>
          </p:cNvSpPr>
          <p:nvPr>
            <p:ph type="sldImg"/>
          </p:nvPr>
        </p:nvSpPr>
        <p:spPr>
          <a:xfrm>
            <a:off x="1346200" y="701675"/>
            <a:ext cx="4389438" cy="3511550"/>
          </a:xfrm>
          <a:prstGeom prst="rect">
            <a:avLst/>
          </a:prstGeom>
          <a:ln/>
        </p:spPr>
      </p:sp>
      <p:sp>
        <p:nvSpPr>
          <p:cNvPr id="172035" name="Rectangle 3"/>
          <p:cNvSpPr>
            <a:spLocks noGrp="1" noChangeArrowheads="1"/>
          </p:cNvSpPr>
          <p:nvPr>
            <p:ph type="body" idx="1"/>
          </p:nvPr>
        </p:nvSpPr>
        <p:spPr/>
        <p:txBody>
          <a:bodyPr/>
          <a:lstStyle/>
          <a:p>
            <a:pPr defTabSz="911565"/>
            <a:r>
              <a:rPr lang="en-GB" dirty="0" smtClean="0"/>
              <a:t>Population movements from one type of city to another</a:t>
            </a:r>
            <a:r>
              <a:rPr lang="en-GB" baseline="0" dirty="0" smtClean="0"/>
              <a:t> that was more densely packed and had fewer gigantic elite structures, the reduction of time and effort spent on elite material culture (dishes and palaces and stele bragging about the divinity of a king) suggest an important change, but not necessarily a bad one. Whatever you think happened in the 9</a:t>
            </a:r>
            <a:r>
              <a:rPr lang="en-GB" baseline="30000" dirty="0" smtClean="0"/>
              <a:t>th</a:t>
            </a:r>
            <a:r>
              <a:rPr lang="en-GB" baseline="0" dirty="0" smtClean="0"/>
              <a:t> century, the result seems to have been that the gap between the rich and the poor, between the kings and their subjects got smaller, and it could be argued  - and has been – that the standard of living for ordinary people improved. </a:t>
            </a:r>
          </a:p>
          <a:p>
            <a:pPr defTabSz="911565"/>
            <a:r>
              <a:rPr lang="en-GB" baseline="0" dirty="0" smtClean="0"/>
              <a:t>I believe that the places that were completely abandoned were often managed estates, where residents were landless peasants and sometimes slaves who </a:t>
            </a:r>
            <a:r>
              <a:rPr lang="en-GB" baseline="0" dirty="0" err="1" smtClean="0"/>
              <a:t>labored</a:t>
            </a:r>
            <a:r>
              <a:rPr lang="en-GB" baseline="0" dirty="0" smtClean="0"/>
              <a:t> for an absentee landlord who funnelled the wealth they produced to support an elite lifestyle in one of the larger urban </a:t>
            </a:r>
            <a:r>
              <a:rPr lang="en-GB" baseline="0" dirty="0" err="1" smtClean="0"/>
              <a:t>centers</a:t>
            </a:r>
            <a:r>
              <a:rPr lang="en-GB" baseline="0" dirty="0" smtClean="0"/>
              <a:t>. When this link was disrupted, lifestyles of the rich plummeted and the archaeological record of their excesses collapses. And then the people who supported them were free to move onto land of their own, to grow crops for themselves to meet their own needs and devise new sorts of political economy. At the time of the conquest, several towns were reported to be run by small committees who acted together to make decisions for their people. Many Maya communities are run this way today.</a:t>
            </a:r>
            <a:endParaRPr lang="en-GB" dirty="0" smtClean="0"/>
          </a:p>
          <a:p>
            <a:endParaRPr lang="en-GB" dirty="0" smtClean="0"/>
          </a:p>
          <a:p>
            <a:endParaRPr lang="en-GB" dirty="0" smtClean="0"/>
          </a:p>
        </p:txBody>
      </p:sp>
    </p:spTree>
    <p:extLst>
      <p:ext uri="{BB962C8B-B14F-4D97-AF65-F5344CB8AC3E}">
        <p14:creationId xmlns:p14="http://schemas.microsoft.com/office/powerpoint/2010/main" val="3399333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pPr defTabSz="911565"/>
            <a:r>
              <a:rPr lang="en-GB" dirty="0" smtClean="0"/>
              <a:t>But</a:t>
            </a:r>
            <a:r>
              <a:rPr lang="en-GB" baseline="0" dirty="0" smtClean="0"/>
              <a:t> this is a story about the triumphs and achievements of ordinary people, managing to cope with political pressures and environmental challenges. In fact it is a story about sustainability and the evolution of cultural strategies that  became more democratic</a:t>
            </a:r>
            <a:r>
              <a:rPr lang="en-GB" dirty="0" smtClean="0"/>
              <a:t> and less archaeologically visible but not less organizationally successful or even less complex. </a:t>
            </a:r>
            <a:r>
              <a:rPr lang="en-GB" baseline="0" dirty="0" smtClean="0"/>
              <a:t>National Geographic doesn’t think the absence of violence and divine kings is sexy enough to sell magazines and they may be right. But the problem with lurid stories about the Maya collapse is not just that they are inaccurate; when people see only horror in a particular heritage, there are very real negative consequences in the present.</a:t>
            </a:r>
            <a:endParaRPr lang="en-GB" dirty="0" smtClean="0"/>
          </a:p>
          <a:p>
            <a:r>
              <a:rPr lang="en-US" dirty="0" smtClean="0"/>
              <a:t>People in the past made mistakes just as people in the present, and deserve credit and blame just as do modern people for greed and excess and miscalculation. But to look at the past with a jaundiced eye as only a source of cautionary tales about a past we don’t want to be condemned to repeat is a focus on our fears and concerns about our own era; instead of reading our errors onto the past, I think there are better lessons to learn</a:t>
            </a:r>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41</a:t>
            </a:fld>
            <a:endParaRPr lang="en-GB"/>
          </a:p>
        </p:txBody>
      </p:sp>
    </p:spTree>
    <p:extLst>
      <p:ext uri="{BB962C8B-B14F-4D97-AF65-F5344CB8AC3E}">
        <p14:creationId xmlns:p14="http://schemas.microsoft.com/office/powerpoint/2010/main" val="3570653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6031F4-5FA7-44CE-AC42-57C1E64267D1}" type="slidenum">
              <a:rPr lang="en-GB"/>
              <a:pPr/>
              <a:t>42</a:t>
            </a:fld>
            <a:endParaRPr lang="en-GB"/>
          </a:p>
        </p:txBody>
      </p:sp>
      <p:sp>
        <p:nvSpPr>
          <p:cNvPr id="164866" name="Rectangle 2"/>
          <p:cNvSpPr>
            <a:spLocks noGrp="1" noRot="1" noChangeAspect="1" noChangeArrowheads="1" noTextEdit="1"/>
          </p:cNvSpPr>
          <p:nvPr>
            <p:ph type="sldImg"/>
          </p:nvPr>
        </p:nvSpPr>
        <p:spPr>
          <a:xfrm>
            <a:off x="1346200" y="701675"/>
            <a:ext cx="4389438" cy="3511550"/>
          </a:xfrm>
          <a:prstGeom prst="rect">
            <a:avLst/>
          </a:prstGeom>
          <a:ln/>
        </p:spPr>
      </p:sp>
      <p:sp>
        <p:nvSpPr>
          <p:cNvPr id="164867" name="Rectangle 3"/>
          <p:cNvSpPr>
            <a:spLocks noGrp="1" noChangeArrowheads="1"/>
          </p:cNvSpPr>
          <p:nvPr>
            <p:ph type="body" idx="1"/>
          </p:nvPr>
        </p:nvSpPr>
        <p:spPr/>
        <p:txBody>
          <a:bodyPr/>
          <a:lstStyle/>
          <a:p>
            <a:r>
              <a:rPr lang="en-GB" dirty="0" smtClean="0"/>
              <a:t>If you think about it, Maya speaking people have been farming the rainforest</a:t>
            </a:r>
            <a:r>
              <a:rPr lang="en-GB" baseline="0" dirty="0" smtClean="0"/>
              <a:t> successfully without machinery, pesticides or chemical fertilizers for 3000 years Their adaptive systems have withstood disease and drought and war and invasion. This is a level of sustainability few cultures can match and rather than a cautionary tale, it may provide us with important clues to the best way forward. </a:t>
            </a:r>
          </a:p>
          <a:p>
            <a:endParaRPr lang="en-GB" baseline="0" dirty="0" smtClean="0"/>
          </a:p>
        </p:txBody>
      </p:sp>
    </p:spTree>
    <p:extLst>
      <p:ext uri="{BB962C8B-B14F-4D97-AF65-F5344CB8AC3E}">
        <p14:creationId xmlns:p14="http://schemas.microsoft.com/office/powerpoint/2010/main" val="4133641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thing that agronomists and development workers have been saying for years, but not getting across is that by far the most efficient type of agriculture is small family farms. The amount of production per unit of land from small family farms far outstrips mechanized agriculture and agribusiness for both productivity and sustainability. Smallholders, people who own their land and pass it down from generation to generation, exist all over the world, from Nigeria to Switzerland and their farms are incredibly productive and sustainable. We can add to this argument 3000 years of Maya agricultural practices.</a:t>
            </a:r>
          </a:p>
          <a:p>
            <a:endParaRPr lang="en-GB" dirty="0"/>
          </a:p>
          <a:p>
            <a:r>
              <a:rPr lang="en-GB" dirty="0"/>
              <a:t>Of course it is possible to practice unsustainable slash and burn agriculture and certainly this is happening in some parts of Mesoamerica and south </a:t>
            </a:r>
            <a:r>
              <a:rPr lang="en-GB" dirty="0" err="1"/>
              <a:t>america</a:t>
            </a:r>
            <a:r>
              <a:rPr lang="en-GB" dirty="0"/>
              <a:t>. But it happens when people do not have enough land to develop a sustainable system and no land rights that would make investment in sustainable technologies like terraces and raised fields feasible. </a:t>
            </a:r>
          </a:p>
          <a:p>
            <a:endParaRPr lang="en-GB" dirty="0"/>
          </a:p>
          <a:p>
            <a:r>
              <a:rPr lang="en-GB" dirty="0"/>
              <a:t>Land shortages in Latin America are largely due to the huge areas of land sold to giant multinational corporations for raising cattle, leaving poor families without enough land to sustain themselves. In desperation they sometimes sneak onto land and farm it rapidly just for food. Blaming them for land degradation is blaming the victims</a:t>
            </a:r>
          </a:p>
          <a:p>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43</a:t>
            </a:fld>
            <a:endParaRPr lang="en-GB"/>
          </a:p>
        </p:txBody>
      </p:sp>
    </p:spTree>
    <p:extLst>
      <p:ext uri="{BB962C8B-B14F-4D97-AF65-F5344CB8AC3E}">
        <p14:creationId xmlns:p14="http://schemas.microsoft.com/office/powerpoint/2010/main" val="1207702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1346200" y="701675"/>
            <a:ext cx="4389438" cy="35115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Cutting living Maya</a:t>
            </a:r>
            <a:r>
              <a:rPr lang="en-US" baseline="0" dirty="0" smtClean="0"/>
              <a:t> people off from pride in the accomplishments of their ancestors undermines them politically. </a:t>
            </a:r>
            <a:r>
              <a:rPr lang="en-US" dirty="0" smtClean="0"/>
              <a:t>The government of Belize challenged the land rights of a group of </a:t>
            </a:r>
            <a:r>
              <a:rPr lang="en-US" dirty="0" err="1" smtClean="0"/>
              <a:t>Q’eqchi</a:t>
            </a:r>
            <a:r>
              <a:rPr lang="en-US" dirty="0" smtClean="0"/>
              <a:t> Maya living in southern</a:t>
            </a:r>
            <a:r>
              <a:rPr lang="en-US" baseline="0" dirty="0" smtClean="0"/>
              <a:t> Belize.</a:t>
            </a:r>
          </a:p>
          <a:p>
            <a:endParaRPr lang="en-US" dirty="0"/>
          </a:p>
          <a:p>
            <a:r>
              <a:rPr lang="en-US" dirty="0" smtClean="0"/>
              <a:t>The </a:t>
            </a:r>
            <a:r>
              <a:rPr lang="en-US" dirty="0" err="1" smtClean="0"/>
              <a:t>governnment</a:t>
            </a:r>
            <a:r>
              <a:rPr lang="en-US" dirty="0" smtClean="0"/>
              <a:t> want the land because oil has been discovered on it; they want to see the oil rights and the timber rights.</a:t>
            </a:r>
          </a:p>
          <a:p>
            <a:endParaRPr lang="en-US" dirty="0" smtClean="0"/>
          </a:p>
          <a:p>
            <a:r>
              <a:rPr lang="en-US" dirty="0" smtClean="0"/>
              <a:t>Some (but not all) of the ancestors of these </a:t>
            </a:r>
            <a:r>
              <a:rPr lang="en-US" dirty="0" err="1" smtClean="0"/>
              <a:t>Q’eqchi</a:t>
            </a:r>
            <a:r>
              <a:rPr lang="en-US" dirty="0" smtClean="0"/>
              <a:t> were enslaved by a German Chocolate plantation owner and forced to move to Guatemala; many families came back to Belize and resettled Toledo where they have lived for the past 300 years. The government of Belize argued that they have no land rights because they are not indigenous to Belize; almost all archaeologists who work in Belize are supported the government, not the Maya. No one wants the Maya to have control of their heritage - either lands or cultural property</a:t>
            </a:r>
          </a:p>
          <a:p>
            <a:endParaRPr lang="en-US" dirty="0"/>
          </a:p>
          <a:p>
            <a:r>
              <a:rPr lang="en-US" dirty="0" smtClean="0"/>
              <a:t> The Maya won their case in international court and Belize appealed the decision. But just 2 years ago in 2015, the government of Belize gave up and admitted that the Maya have land rights. Belize is still trying to cheat the</a:t>
            </a:r>
            <a:r>
              <a:rPr lang="en-US" baseline="0" dirty="0" smtClean="0"/>
              <a:t> </a:t>
            </a:r>
            <a:r>
              <a:rPr lang="en-US" baseline="0" dirty="0" err="1" smtClean="0"/>
              <a:t>Kekchi</a:t>
            </a:r>
            <a:r>
              <a:rPr lang="en-US" dirty="0" smtClean="0"/>
              <a:t> out of these rights, but this is an international precedent. Perhaps one day Maya people will have some say in how their history is told and how their heritage is used.</a:t>
            </a:r>
          </a:p>
          <a:p>
            <a:endParaRPr lang="en-US" altLang="en-US" dirty="0" smtClean="0"/>
          </a:p>
        </p:txBody>
      </p:sp>
    </p:spTree>
    <p:extLst>
      <p:ext uri="{BB962C8B-B14F-4D97-AF65-F5344CB8AC3E}">
        <p14:creationId xmlns:p14="http://schemas.microsoft.com/office/powerpoint/2010/main" val="1188429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2467-C176-4040-B964-3528CA117D03}" type="slidenum">
              <a:rPr lang="en-GB"/>
              <a:pPr/>
              <a:t>45</a:t>
            </a:fld>
            <a:endParaRPr lang="en-GB"/>
          </a:p>
        </p:txBody>
      </p:sp>
      <p:sp>
        <p:nvSpPr>
          <p:cNvPr id="168962" name="Rectangle 2"/>
          <p:cNvSpPr>
            <a:spLocks noGrp="1" noRot="1" noChangeAspect="1" noChangeArrowheads="1" noTextEdit="1"/>
          </p:cNvSpPr>
          <p:nvPr>
            <p:ph type="sldImg"/>
          </p:nvPr>
        </p:nvSpPr>
        <p:spPr>
          <a:xfrm>
            <a:off x="1346200" y="701675"/>
            <a:ext cx="4389438" cy="3511550"/>
          </a:xfrm>
          <a:prstGeom prst="rect">
            <a:avLst/>
          </a:prstGeom>
          <a:ln/>
        </p:spPr>
      </p:sp>
      <p:sp>
        <p:nvSpPr>
          <p:cNvPr id="168963" name="Rectangle 3"/>
          <p:cNvSpPr>
            <a:spLocks noGrp="1" noChangeArrowheads="1"/>
          </p:cNvSpPr>
          <p:nvPr>
            <p:ph type="body" idx="1"/>
          </p:nvPr>
        </p:nvSpPr>
        <p:spPr/>
        <p:txBody>
          <a:bodyPr/>
          <a:lstStyle/>
          <a:p>
            <a:r>
              <a:rPr lang="en-US" dirty="0" smtClean="0"/>
              <a:t>A few years ago I met a Quiche Maya woman – she was a refugee from Guatemala living in Canada – who told me that when she walks down the street in her </a:t>
            </a:r>
            <a:r>
              <a:rPr lang="en-US" dirty="0" err="1" smtClean="0"/>
              <a:t>traje</a:t>
            </a:r>
            <a:r>
              <a:rPr lang="en-US" dirty="0" smtClean="0"/>
              <a:t> (traditional clothes) people stop her and ask her where she is from. When she says she is Maya they invariably say (with varying degrees of politeness) Oh, I thought you were all dead!</a:t>
            </a:r>
          </a:p>
          <a:p>
            <a:endParaRPr lang="en-US" dirty="0" smtClean="0"/>
          </a:p>
          <a:p>
            <a:r>
              <a:rPr lang="en-US" dirty="0" smtClean="0"/>
              <a:t>So then she patiently explains that there are over 8 million people alive today who speak a Maya language, and that she is a refugee from the Guatemalan Civil war. To which the nice Canadian person usually blurts out “What civil war?”</a:t>
            </a:r>
          </a:p>
          <a:p>
            <a:endParaRPr lang="en-US" dirty="0" smtClean="0"/>
          </a:p>
          <a:p>
            <a:r>
              <a:rPr lang="en-GB" dirty="0" smtClean="0"/>
              <a:t>Since her whole family was murdered in this war she cries when she tell this story</a:t>
            </a:r>
            <a:endParaRPr lang="en-GB" dirty="0"/>
          </a:p>
        </p:txBody>
      </p:sp>
    </p:spTree>
    <p:extLst>
      <p:ext uri="{BB962C8B-B14F-4D97-AF65-F5344CB8AC3E}">
        <p14:creationId xmlns:p14="http://schemas.microsoft.com/office/powerpoint/2010/main" val="2074510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2467-C176-4040-B964-3528CA117D03}" type="slidenum">
              <a:rPr lang="en-GB"/>
              <a:pPr/>
              <a:t>46</a:t>
            </a:fld>
            <a:endParaRPr lang="en-GB"/>
          </a:p>
        </p:txBody>
      </p:sp>
      <p:sp>
        <p:nvSpPr>
          <p:cNvPr id="168962" name="Rectangle 2"/>
          <p:cNvSpPr>
            <a:spLocks noGrp="1" noRot="1" noChangeAspect="1" noChangeArrowheads="1" noTextEdit="1"/>
          </p:cNvSpPr>
          <p:nvPr>
            <p:ph type="sldImg"/>
          </p:nvPr>
        </p:nvSpPr>
        <p:spPr>
          <a:xfrm>
            <a:off x="1346200" y="701675"/>
            <a:ext cx="4389438" cy="3511550"/>
          </a:xfrm>
          <a:prstGeom prst="rect">
            <a:avLst/>
          </a:prstGeom>
          <a:ln/>
        </p:spPr>
      </p:sp>
      <p:sp>
        <p:nvSpPr>
          <p:cNvPr id="168963" name="Rectangle 3"/>
          <p:cNvSpPr>
            <a:spLocks noGrp="1" noChangeArrowheads="1"/>
          </p:cNvSpPr>
          <p:nvPr>
            <p:ph type="body" idx="1"/>
          </p:nvPr>
        </p:nvSpPr>
        <p:spPr/>
        <p:txBody>
          <a:bodyPr/>
          <a:lstStyle/>
          <a:p>
            <a:r>
              <a:rPr lang="en-US" dirty="0" smtClean="0"/>
              <a:t>This ignorance is common on this side of the border as well; last year</a:t>
            </a:r>
            <a:r>
              <a:rPr lang="en-US" baseline="0" dirty="0" smtClean="0"/>
              <a:t> my undergraduate class on Maya archaeology was astounded by the civil war – they had never heard of it and were very upset about it. They couldn’t understand why none of their teachers had ever mentioned it. But this is</a:t>
            </a:r>
            <a:r>
              <a:rPr lang="en-US" dirty="0" smtClean="0"/>
              <a:t> not just a result of a lack of attention to world politics, it’s a result of the way scholars and the media have promoted the idea of a Maya collapse – not just as a tragedy but as a great failure brought on by the Maya themselves, which makes the fate of the few remaining stragglers seem insignificant. And I can tell you that as more and more Maya people get the opportunity to be educated and learn about the way they are portrayed and the way their heritage has been sold out to National Geographic and Hollywood, the less friendly they are to archaeologists and to this sort of claim</a:t>
            </a:r>
          </a:p>
          <a:p>
            <a:endParaRPr lang="en-US" dirty="0" smtClean="0"/>
          </a:p>
          <a:p>
            <a:r>
              <a:rPr lang="en-US" dirty="0" smtClean="0"/>
              <a:t>It is said that during the height of the genocide of Maya people in Guatemalan that generals in the Guatemalan army quoted archaeologists about the brutality of the ancient Maya as part of their rationale for extermination; it is certain that professional archaeologists were paid to consult on </a:t>
            </a:r>
            <a:r>
              <a:rPr lang="en-US" dirty="0" err="1" smtClean="0"/>
              <a:t>Apocalypto</a:t>
            </a:r>
            <a:r>
              <a:rPr lang="en-US" dirty="0" smtClean="0"/>
              <a:t> – they are in the credits</a:t>
            </a:r>
          </a:p>
          <a:p>
            <a:endParaRPr lang="en-GB" dirty="0"/>
          </a:p>
        </p:txBody>
      </p:sp>
    </p:spTree>
    <p:extLst>
      <p:ext uri="{BB962C8B-B14F-4D97-AF65-F5344CB8AC3E}">
        <p14:creationId xmlns:p14="http://schemas.microsoft.com/office/powerpoint/2010/main" val="31481758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635C40-4C76-4D7B-995A-9A287C263265}" type="slidenum">
              <a:rPr lang="en-GB"/>
              <a:pPr/>
              <a:t>47</a:t>
            </a:fld>
            <a:endParaRPr lang="en-GB"/>
          </a:p>
        </p:txBody>
      </p:sp>
      <p:sp>
        <p:nvSpPr>
          <p:cNvPr id="176130" name="Rectangle 2"/>
          <p:cNvSpPr>
            <a:spLocks noGrp="1" noRot="1" noChangeAspect="1" noChangeArrowheads="1" noTextEdit="1"/>
          </p:cNvSpPr>
          <p:nvPr>
            <p:ph type="sldImg"/>
          </p:nvPr>
        </p:nvSpPr>
        <p:spPr>
          <a:xfrm>
            <a:off x="1346200" y="701675"/>
            <a:ext cx="4389438" cy="3511550"/>
          </a:xfrm>
          <a:prstGeom prst="rect">
            <a:avLst/>
          </a:prstGeom>
          <a:ln/>
        </p:spPr>
      </p:sp>
      <p:sp>
        <p:nvSpPr>
          <p:cNvPr id="176131" name="Rectangle 3"/>
          <p:cNvSpPr>
            <a:spLocks noGrp="1" noChangeArrowheads="1"/>
          </p:cNvSpPr>
          <p:nvPr>
            <p:ph type="body" idx="1"/>
          </p:nvPr>
        </p:nvSpPr>
        <p:spPr/>
        <p:txBody>
          <a:bodyPr/>
          <a:lstStyle/>
          <a:p>
            <a:pPr>
              <a:lnSpc>
                <a:spcPct val="90000"/>
              </a:lnSpc>
            </a:pPr>
            <a:r>
              <a:rPr lang="en-GB" dirty="0" smtClean="0"/>
              <a:t>The </a:t>
            </a:r>
            <a:r>
              <a:rPr lang="en-GB" dirty="0"/>
              <a:t>fascination with the “collapse” of other civilizations is very much a part of western heritage, a heritage of political and economic domination on a global scale. By using the past to warn against the errors of the political present, </a:t>
            </a:r>
            <a:r>
              <a:rPr lang="en-GB" dirty="0" smtClean="0"/>
              <a:t>we may be doing a service to the people of our own heritage by promoting awareness and change. But at the same </a:t>
            </a:r>
            <a:r>
              <a:rPr lang="en-GB" dirty="0"/>
              <a:t>time the stereotyping of the heritage of other people promotes acceptance of the status quo, in which the survivors of collapse are tended by those whose civilizations have succeeded. </a:t>
            </a:r>
          </a:p>
        </p:txBody>
      </p:sp>
    </p:spTree>
    <p:extLst>
      <p:ext uri="{BB962C8B-B14F-4D97-AF65-F5344CB8AC3E}">
        <p14:creationId xmlns:p14="http://schemas.microsoft.com/office/powerpoint/2010/main" val="4244195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51A2D5-17C6-4612-9ECE-C2A8ED3DEFC9}" type="slidenum">
              <a:rPr lang="en-GB"/>
              <a:pPr/>
              <a:t>48</a:t>
            </a:fld>
            <a:endParaRPr lang="en-GB"/>
          </a:p>
        </p:txBody>
      </p:sp>
      <p:sp>
        <p:nvSpPr>
          <p:cNvPr id="178178" name="Rectangle 2"/>
          <p:cNvSpPr>
            <a:spLocks noGrp="1" noRot="1" noChangeAspect="1" noChangeArrowheads="1" noTextEdit="1"/>
          </p:cNvSpPr>
          <p:nvPr>
            <p:ph type="sldImg"/>
          </p:nvPr>
        </p:nvSpPr>
        <p:spPr>
          <a:xfrm>
            <a:off x="1346200" y="701675"/>
            <a:ext cx="4389438" cy="3511550"/>
          </a:xfrm>
          <a:prstGeom prst="rect">
            <a:avLst/>
          </a:prstGeom>
          <a:ln/>
        </p:spPr>
      </p:sp>
      <p:sp>
        <p:nvSpPr>
          <p:cNvPr id="178179" name="Rectangle 3"/>
          <p:cNvSpPr>
            <a:spLocks noGrp="1" noChangeArrowheads="1"/>
          </p:cNvSpPr>
          <p:nvPr>
            <p:ph type="body" idx="1"/>
          </p:nvPr>
        </p:nvSpPr>
        <p:spPr/>
        <p:txBody>
          <a:bodyPr/>
          <a:lstStyle/>
          <a:p>
            <a:r>
              <a:rPr lang="en-US" dirty="0" smtClean="0"/>
              <a:t>Many </a:t>
            </a:r>
            <a:r>
              <a:rPr lang="en-US" dirty="0"/>
              <a:t>other </a:t>
            </a:r>
            <a:r>
              <a:rPr lang="en-US" dirty="0" smtClean="0"/>
              <a:t>stories about the past are told to justify </a:t>
            </a:r>
            <a:r>
              <a:rPr lang="en-US" dirty="0"/>
              <a:t>the status quo. Gender </a:t>
            </a:r>
            <a:r>
              <a:rPr lang="en-US" dirty="0" smtClean="0"/>
              <a:t>equality, </a:t>
            </a:r>
            <a:r>
              <a:rPr lang="en-US" dirty="0"/>
              <a:t>objective reasoning, intercultural diplomacy... these are all areas where we might learn something </a:t>
            </a:r>
            <a:r>
              <a:rPr lang="en-US" dirty="0" smtClean="0"/>
              <a:t>useful from </a:t>
            </a:r>
            <a:r>
              <a:rPr lang="en-US" dirty="0"/>
              <a:t>the past if we ask better questions. </a:t>
            </a:r>
            <a:r>
              <a:rPr lang="en-GB" dirty="0"/>
              <a:t>It seems to me that archaeologists and their public are in need of some different lessons from the past, and a spate of research on the “success of ancient civilizations.”</a:t>
            </a:r>
          </a:p>
          <a:p>
            <a:endParaRPr lang="en-GB" dirty="0"/>
          </a:p>
        </p:txBody>
      </p:sp>
    </p:spTree>
    <p:extLst>
      <p:ext uri="{BB962C8B-B14F-4D97-AF65-F5344CB8AC3E}">
        <p14:creationId xmlns:p14="http://schemas.microsoft.com/office/powerpoint/2010/main" val="181962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6215FE-7657-48B6-8554-0A24416CC74B}" type="slidenum">
              <a:rPr lang="en-GB"/>
              <a:pPr/>
              <a:t>5</a:t>
            </a:fld>
            <a:endParaRPr lang="en-GB"/>
          </a:p>
        </p:txBody>
      </p:sp>
      <p:sp>
        <p:nvSpPr>
          <p:cNvPr id="134146" name="Rectangle 2"/>
          <p:cNvSpPr>
            <a:spLocks noGrp="1" noRot="1" noChangeAspect="1" noChangeArrowheads="1" noTextEdit="1"/>
          </p:cNvSpPr>
          <p:nvPr>
            <p:ph type="sldImg"/>
          </p:nvPr>
        </p:nvSpPr>
        <p:spPr>
          <a:xfrm>
            <a:off x="1346200" y="701675"/>
            <a:ext cx="4389438" cy="3511550"/>
          </a:xfrm>
          <a:prstGeom prst="rect">
            <a:avLst/>
          </a:prstGeom>
          <a:ln/>
        </p:spPr>
      </p:sp>
      <p:sp>
        <p:nvSpPr>
          <p:cNvPr id="134147" name="Rectangle 3"/>
          <p:cNvSpPr>
            <a:spLocks noGrp="1" noChangeArrowheads="1"/>
          </p:cNvSpPr>
          <p:nvPr>
            <p:ph type="body" idx="1"/>
          </p:nvPr>
        </p:nvSpPr>
        <p:spPr/>
        <p:txBody>
          <a:bodyPr/>
          <a:lstStyle/>
          <a:p>
            <a:r>
              <a:rPr lang="en-US" dirty="0" smtClean="0"/>
              <a:t>Furthermore the </a:t>
            </a:r>
            <a:r>
              <a:rPr lang="en-US" dirty="0"/>
              <a:t>term Maya </a:t>
            </a:r>
            <a:r>
              <a:rPr lang="en-US" dirty="0" smtClean="0"/>
              <a:t>is </a:t>
            </a:r>
            <a:r>
              <a:rPr lang="en-US" dirty="0"/>
              <a:t>a colonial word for people who did not even consider themselves related much less the same; 30 years ago the </a:t>
            </a:r>
            <a:r>
              <a:rPr lang="en-US" dirty="0" err="1"/>
              <a:t>Kekchi</a:t>
            </a:r>
            <a:r>
              <a:rPr lang="en-US" dirty="0"/>
              <a:t> Maya of southern Belize did not know they were Maya</a:t>
            </a:r>
            <a:endParaRPr lang="en-GB" dirty="0"/>
          </a:p>
        </p:txBody>
      </p:sp>
    </p:spTree>
    <p:extLst>
      <p:ext uri="{BB962C8B-B14F-4D97-AF65-F5344CB8AC3E}">
        <p14:creationId xmlns:p14="http://schemas.microsoft.com/office/powerpoint/2010/main" val="1165618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D2FFE6-E2F3-4187-B9FF-6CAA300717C6}" type="slidenum">
              <a:rPr lang="en-GB"/>
              <a:pPr/>
              <a:t>6</a:t>
            </a:fld>
            <a:endParaRPr lang="en-GB"/>
          </a:p>
        </p:txBody>
      </p:sp>
      <p:sp>
        <p:nvSpPr>
          <p:cNvPr id="135170" name="Rectangle 2"/>
          <p:cNvSpPr>
            <a:spLocks noGrp="1" noRot="1" noChangeAspect="1" noChangeArrowheads="1" noTextEdit="1"/>
          </p:cNvSpPr>
          <p:nvPr>
            <p:ph type="sldImg"/>
          </p:nvPr>
        </p:nvSpPr>
        <p:spPr>
          <a:xfrm>
            <a:off x="1346200" y="701675"/>
            <a:ext cx="4389438" cy="3511550"/>
          </a:xfrm>
          <a:prstGeom prst="rect">
            <a:avLst/>
          </a:prstGeom>
          <a:ln/>
        </p:spPr>
      </p:sp>
      <p:sp>
        <p:nvSpPr>
          <p:cNvPr id="135171" name="Rectangle 3"/>
          <p:cNvSpPr>
            <a:spLocks noGrp="1" noChangeArrowheads="1"/>
          </p:cNvSpPr>
          <p:nvPr>
            <p:ph type="body" idx="1"/>
          </p:nvPr>
        </p:nvSpPr>
        <p:spPr/>
        <p:txBody>
          <a:bodyPr/>
          <a:lstStyle/>
          <a:p>
            <a:r>
              <a:rPr lang="en-US" dirty="0" smtClean="0"/>
              <a:t>My </a:t>
            </a:r>
            <a:r>
              <a:rPr lang="en-US" dirty="0"/>
              <a:t>third point is that -  Our fascination with the Maya collapse has as much to do with </a:t>
            </a:r>
            <a:r>
              <a:rPr lang="en-US" dirty="0" smtClean="0"/>
              <a:t>modern </a:t>
            </a:r>
            <a:r>
              <a:rPr lang="en-US" dirty="0"/>
              <a:t>environmental problems </a:t>
            </a:r>
            <a:r>
              <a:rPr lang="en-US" dirty="0" smtClean="0"/>
              <a:t>as </a:t>
            </a:r>
            <a:r>
              <a:rPr lang="en-US" dirty="0"/>
              <a:t>it has to do with </a:t>
            </a:r>
            <a:r>
              <a:rPr lang="en-US" dirty="0" smtClean="0"/>
              <a:t>the ancient </a:t>
            </a:r>
            <a:r>
              <a:rPr lang="en-US" dirty="0"/>
              <a:t>Maya – maybe more; and mangling the history &amp; heritage of people who are economically disadvantaged and politically oppressed in the present day in order to teach “lessons” to the wealthy and powerful has some unfortunate political repercussions. Though it may seem superficially politically correct, this approach may not be teaching the correct lessons at all</a:t>
            </a:r>
            <a:endParaRPr lang="en-GB" dirty="0"/>
          </a:p>
          <a:p>
            <a:endParaRPr lang="en-GB" dirty="0"/>
          </a:p>
        </p:txBody>
      </p:sp>
    </p:spTree>
    <p:extLst>
      <p:ext uri="{BB962C8B-B14F-4D97-AF65-F5344CB8AC3E}">
        <p14:creationId xmlns:p14="http://schemas.microsoft.com/office/powerpoint/2010/main" val="4066700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r>
              <a:rPr lang="en-US" dirty="0" smtClean="0"/>
              <a:t>MAP </a:t>
            </a:r>
            <a:r>
              <a:rPr lang="en-US" dirty="0"/>
              <a:t>OF </a:t>
            </a:r>
            <a:r>
              <a:rPr lang="en-US" dirty="0" smtClean="0"/>
              <a:t>Maya territory </a:t>
            </a:r>
            <a:r>
              <a:rPr lang="en-US" dirty="0"/>
              <a:t>– POINT OUT </a:t>
            </a:r>
            <a:r>
              <a:rPr lang="en-US" dirty="0" smtClean="0"/>
              <a:t>CUELLO</a:t>
            </a:r>
          </a:p>
          <a:p>
            <a:endParaRPr lang="en-US" dirty="0"/>
          </a:p>
          <a:p>
            <a:r>
              <a:rPr lang="en-US" dirty="0" smtClean="0"/>
              <a:t>So </a:t>
            </a:r>
            <a:r>
              <a:rPr lang="en-US" dirty="0"/>
              <a:t>who were the Maya and what do we mean when we say their civilization collapsed?</a:t>
            </a:r>
          </a:p>
          <a:p>
            <a:endParaRPr lang="en-US" dirty="0"/>
          </a:p>
          <a:p>
            <a:r>
              <a:rPr lang="en-US" dirty="0"/>
              <a:t>The Maya first </a:t>
            </a:r>
            <a:r>
              <a:rPr lang="en-US" dirty="0" smtClean="0"/>
              <a:t>made the artifacts that are </a:t>
            </a:r>
            <a:r>
              <a:rPr lang="en-US" dirty="0"/>
              <a:t>recognizable to us at about 1100 BC, when they began to make a style of pottery that was distinct and was the first to appear in the area of Central America called the Maya Lowlands. </a:t>
            </a:r>
          </a:p>
          <a:p>
            <a:endParaRPr lang="en-US" dirty="0"/>
          </a:p>
          <a:p>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7</a:t>
            </a:fld>
            <a:endParaRPr lang="en-GB"/>
          </a:p>
        </p:txBody>
      </p:sp>
    </p:spTree>
    <p:extLst>
      <p:ext uri="{BB962C8B-B14F-4D97-AF65-F5344CB8AC3E}">
        <p14:creationId xmlns:p14="http://schemas.microsoft.com/office/powerpoint/2010/main" val="128940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pPr>
              <a:lnSpc>
                <a:spcPct val="150000"/>
              </a:lnSpc>
              <a:spcBef>
                <a:spcPts val="0"/>
              </a:spcBef>
              <a:spcAft>
                <a:spcPts val="0"/>
              </a:spcAft>
            </a:pPr>
            <a:r>
              <a:rPr lang="en-US" dirty="0" smtClean="0">
                <a:latin typeface="Times New Roman"/>
                <a:ea typeface="Times New Roman"/>
              </a:rPr>
              <a:t>SLIDE: </a:t>
            </a:r>
            <a:r>
              <a:rPr lang="en-US" dirty="0" err="1" smtClean="0">
                <a:latin typeface="Times New Roman"/>
                <a:ea typeface="Times New Roman"/>
              </a:rPr>
              <a:t>Swasey</a:t>
            </a:r>
            <a:r>
              <a:rPr lang="en-US" dirty="0" smtClean="0">
                <a:latin typeface="Times New Roman"/>
                <a:ea typeface="Times New Roman"/>
              </a:rPr>
              <a:t> pots</a:t>
            </a:r>
          </a:p>
          <a:p>
            <a:pPr>
              <a:lnSpc>
                <a:spcPct val="150000"/>
              </a:lnSpc>
              <a:spcBef>
                <a:spcPts val="0"/>
              </a:spcBef>
              <a:spcAft>
                <a:spcPts val="0"/>
              </a:spcAft>
            </a:pPr>
            <a:endParaRPr lang="en-US" dirty="0">
              <a:latin typeface="Times New Roman"/>
              <a:ea typeface="Times New Roman"/>
            </a:endParaRPr>
          </a:p>
          <a:p>
            <a:pPr>
              <a:lnSpc>
                <a:spcPct val="150000"/>
              </a:lnSpc>
              <a:spcBef>
                <a:spcPts val="0"/>
              </a:spcBef>
              <a:spcAft>
                <a:spcPts val="0"/>
              </a:spcAft>
            </a:pPr>
            <a:r>
              <a:rPr lang="en-US" dirty="0" smtClean="0">
                <a:latin typeface="Times New Roman"/>
                <a:ea typeface="Times New Roman"/>
              </a:rPr>
              <a:t>Now </a:t>
            </a:r>
            <a:r>
              <a:rPr lang="en-US" dirty="0">
                <a:latin typeface="Times New Roman"/>
                <a:ea typeface="Times New Roman"/>
              </a:rPr>
              <a:t>if you’ve had an anthropology class or have become a devotee of archaeology magazine, you may be surprised to learn that this early pottery wasn’t cookware. It was produced by specialists, and it </a:t>
            </a:r>
            <a:r>
              <a:rPr lang="en-US" dirty="0" smtClean="0">
                <a:latin typeface="Times New Roman"/>
                <a:ea typeface="Times New Roman"/>
              </a:rPr>
              <a:t>was </a:t>
            </a:r>
            <a:r>
              <a:rPr lang="en-US" dirty="0">
                <a:latin typeface="Times New Roman"/>
                <a:ea typeface="Times New Roman"/>
              </a:rPr>
              <a:t>double slipped and very delicate -- beautiful stuff, really, and it was probably almost exclusively for display. It is no accident that the earliest Maya are known to us by their pottery, since the purpose of the pottery was probably to identify them to themselves and to other people as – a distinct ethnic group. We don’t know what they called themselves, if anything. But they were the ancestors of the </a:t>
            </a:r>
            <a:r>
              <a:rPr lang="en-US" dirty="0" smtClean="0">
                <a:latin typeface="Times New Roman"/>
                <a:ea typeface="Times New Roman"/>
              </a:rPr>
              <a:t>peoples </a:t>
            </a:r>
            <a:r>
              <a:rPr lang="en-US" dirty="0">
                <a:latin typeface="Times New Roman"/>
                <a:ea typeface="Times New Roman"/>
              </a:rPr>
              <a:t>we call Maya today.</a:t>
            </a:r>
            <a:endParaRPr lang="en-US" sz="900" dirty="0">
              <a:latin typeface="Times New Roman"/>
              <a:ea typeface="Times New Roman"/>
            </a:endParaRPr>
          </a:p>
          <a:p>
            <a:pPr>
              <a:lnSpc>
                <a:spcPct val="150000"/>
              </a:lnSpc>
              <a:spcBef>
                <a:spcPts val="0"/>
              </a:spcBef>
              <a:spcAft>
                <a:spcPts val="0"/>
              </a:spcAft>
            </a:pPr>
            <a:r>
              <a:rPr lang="en-US" dirty="0">
                <a:latin typeface="Times New Roman"/>
                <a:ea typeface="Times New Roman"/>
              </a:rPr>
              <a:t> </a:t>
            </a:r>
            <a:endParaRPr lang="en-US" sz="900" dirty="0">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fld id="{97D8C5F4-35C3-4357-B97F-3C406E2F5202}" type="slidenum">
              <a:rPr lang="en-GB" smtClean="0"/>
              <a:pPr/>
              <a:t>8</a:t>
            </a:fld>
            <a:endParaRPr lang="en-GB"/>
          </a:p>
        </p:txBody>
      </p:sp>
    </p:spTree>
    <p:extLst>
      <p:ext uri="{BB962C8B-B14F-4D97-AF65-F5344CB8AC3E}">
        <p14:creationId xmlns:p14="http://schemas.microsoft.com/office/powerpoint/2010/main" val="105013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701675"/>
            <a:ext cx="4389438" cy="3511550"/>
          </a:xfrm>
          <a:prstGeom prst="rect">
            <a:avLst/>
          </a:prstGeom>
        </p:spPr>
      </p:sp>
      <p:sp>
        <p:nvSpPr>
          <p:cNvPr id="3" name="Notes Placeholder 2"/>
          <p:cNvSpPr>
            <a:spLocks noGrp="1"/>
          </p:cNvSpPr>
          <p:nvPr>
            <p:ph type="body" idx="1"/>
          </p:nvPr>
        </p:nvSpPr>
        <p:spPr/>
        <p:txBody>
          <a:bodyPr/>
          <a:lstStyle/>
          <a:p>
            <a:pPr>
              <a:spcBef>
                <a:spcPts val="0"/>
              </a:spcBef>
              <a:spcAft>
                <a:spcPts val="0"/>
              </a:spcAft>
            </a:pPr>
            <a:r>
              <a:rPr lang="en-US" dirty="0" smtClean="0">
                <a:ea typeface="Times New Roman"/>
              </a:rPr>
              <a:t>CALENDAR </a:t>
            </a:r>
            <a:r>
              <a:rPr lang="en-US" dirty="0">
                <a:ea typeface="Times New Roman"/>
              </a:rPr>
              <a:t>I don’t have time to give you many details of ancient Maya accomplishments; briefly a few include: a CALENDAR MORE ACCURATE THAN the European calendar of the time</a:t>
            </a:r>
          </a:p>
          <a:p>
            <a:pPr>
              <a:spcBef>
                <a:spcPts val="0"/>
              </a:spcBef>
              <a:spcAft>
                <a:spcPts val="0"/>
              </a:spcAft>
            </a:pPr>
            <a:endParaRPr lang="en-US" dirty="0">
              <a:ea typeface="Times New Roman"/>
            </a:endParaRPr>
          </a:p>
          <a:p>
            <a:pPr>
              <a:spcBef>
                <a:spcPts val="0"/>
              </a:spcBef>
              <a:spcAft>
                <a:spcPts val="0"/>
              </a:spcAft>
            </a:pPr>
            <a:r>
              <a:rPr lang="en-US" dirty="0">
                <a:ea typeface="Times New Roman"/>
              </a:rPr>
              <a:t>You may have heard that the Maya considered time to be cyclical – well so do we, our calendar repeats week days and months and we keep track of events to try to use knowledge of the past to predict the future, our greatest historians have claimed that history repeats itself, </a:t>
            </a:r>
            <a:r>
              <a:rPr lang="en-US" dirty="0">
                <a:solidFill>
                  <a:srgbClr val="C00000"/>
                </a:solidFill>
                <a:ea typeface="Times New Roman"/>
              </a:rPr>
              <a:t>and our politicians have also depended on </a:t>
            </a:r>
            <a:r>
              <a:rPr lang="en-US" dirty="0" smtClean="0">
                <a:solidFill>
                  <a:srgbClr val="C00000"/>
                </a:solidFill>
                <a:ea typeface="Times New Roman"/>
              </a:rPr>
              <a:t>astrology [Ronald Reagan consulted an astrologer]</a:t>
            </a:r>
            <a:endParaRPr lang="en-US" dirty="0">
              <a:solidFill>
                <a:srgbClr val="C00000"/>
              </a:solidFill>
              <a:ea typeface="Times New Roman"/>
            </a:endParaRPr>
          </a:p>
          <a:p>
            <a:pPr>
              <a:spcBef>
                <a:spcPts val="0"/>
              </a:spcBef>
              <a:spcAft>
                <a:spcPts val="0"/>
              </a:spcAft>
            </a:pPr>
            <a:endParaRPr lang="en-US" dirty="0">
              <a:ea typeface="Times New Roman"/>
            </a:endParaRPr>
          </a:p>
          <a:p>
            <a:pPr>
              <a:spcBef>
                <a:spcPts val="0"/>
              </a:spcBef>
              <a:spcAft>
                <a:spcPts val="0"/>
              </a:spcAft>
            </a:pPr>
            <a:r>
              <a:rPr lang="en-US" dirty="0">
                <a:ea typeface="Times New Roman"/>
              </a:rPr>
              <a:t>And in addition to the short count which repeated dates at shorter intervals, the classic Maya also </a:t>
            </a:r>
            <a:r>
              <a:rPr lang="en-US" dirty="0" smtClean="0">
                <a:ea typeface="Times New Roman"/>
              </a:rPr>
              <a:t>used </a:t>
            </a:r>
            <a:r>
              <a:rPr lang="en-US" dirty="0">
                <a:ea typeface="Times New Roman"/>
              </a:rPr>
              <a:t>the long count that gave them absolute dates, just like the Gregorian calendar, only using a more complex, format with more accurate results– actually they used several calendars – oops that’s another lecture!</a:t>
            </a:r>
          </a:p>
          <a:p>
            <a:pPr>
              <a:spcBef>
                <a:spcPts val="0"/>
              </a:spcBef>
              <a:spcAft>
                <a:spcPts val="0"/>
              </a:spcAft>
            </a:pPr>
            <a:r>
              <a:rPr lang="en-US" dirty="0">
                <a:ea typeface="Times New Roman"/>
              </a:rPr>
              <a:t> </a:t>
            </a:r>
          </a:p>
        </p:txBody>
      </p:sp>
      <p:sp>
        <p:nvSpPr>
          <p:cNvPr id="4" name="Slide Number Placeholder 3"/>
          <p:cNvSpPr>
            <a:spLocks noGrp="1"/>
          </p:cNvSpPr>
          <p:nvPr>
            <p:ph type="sldNum" sz="quarter" idx="10"/>
          </p:nvPr>
        </p:nvSpPr>
        <p:spPr/>
        <p:txBody>
          <a:bodyPr/>
          <a:lstStyle/>
          <a:p>
            <a:fld id="{BDE1AE9B-6585-4166-AFAB-BCABDD07C582}" type="slidenum">
              <a:rPr lang="en-US" smtClean="0"/>
              <a:t>9</a:t>
            </a:fld>
            <a:endParaRPr lang="en-US" dirty="0"/>
          </a:p>
        </p:txBody>
      </p:sp>
    </p:spTree>
    <p:extLst>
      <p:ext uri="{BB962C8B-B14F-4D97-AF65-F5344CB8AC3E}">
        <p14:creationId xmlns:p14="http://schemas.microsoft.com/office/powerpoint/2010/main" val="166127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sz="quarter"/>
          </p:nvPr>
        </p:nvSpPr>
        <p:spPr>
          <a:xfrm>
            <a:off x="685800" y="1787525"/>
            <a:ext cx="7772400" cy="1951038"/>
          </a:xfrm>
        </p:spPr>
        <p:txBody>
          <a:bodyPr/>
          <a:lstStyle>
            <a:lvl1pPr>
              <a:defRPr/>
            </a:lvl1pPr>
          </a:lstStyle>
          <a:p>
            <a:r>
              <a:rPr lang="en-US"/>
              <a:t>Click to edit Master title style</a:t>
            </a:r>
          </a:p>
        </p:txBody>
      </p:sp>
      <p:sp>
        <p:nvSpPr>
          <p:cNvPr id="12291" name="Rectangle 3"/>
          <p:cNvSpPr>
            <a:spLocks noGrp="1" noChangeArrowheads="1"/>
          </p:cNvSpPr>
          <p:nvPr>
            <p:ph type="subTitle" sz="quarter" idx="1"/>
          </p:nvPr>
        </p:nvSpPr>
        <p:spPr>
          <a:xfrm>
            <a:off x="1371600" y="4144963"/>
            <a:ext cx="6400800" cy="1870075"/>
          </a:xfrm>
        </p:spPr>
        <p:txBody>
          <a:bodyPr/>
          <a:lstStyle>
            <a:lvl1pPr marL="0" indent="0" algn="ctr">
              <a:buFont typeface="Wingdings" pitchFamily="2" charset="2"/>
              <a:buNone/>
              <a:defRPr/>
            </a:lvl1pPr>
          </a:lstStyle>
          <a:p>
            <a:r>
              <a:rPr lang="en-US"/>
              <a:t>Click to edit Master subtitle style</a:t>
            </a:r>
          </a:p>
        </p:txBody>
      </p:sp>
      <p:sp>
        <p:nvSpPr>
          <p:cNvPr id="12292" name="Rectangle 4"/>
          <p:cNvSpPr>
            <a:spLocks noGrp="1" noChangeArrowheads="1"/>
          </p:cNvSpPr>
          <p:nvPr>
            <p:ph type="dt" sz="quarter" idx="2"/>
          </p:nvPr>
        </p:nvSpPr>
        <p:spPr/>
        <p:txBody>
          <a:bodyPr/>
          <a:lstStyle>
            <a:lvl1pPr>
              <a:defRPr/>
            </a:lvl1pPr>
          </a:lstStyle>
          <a:p>
            <a:endParaRPr lang="en-US"/>
          </a:p>
        </p:txBody>
      </p:sp>
      <p:sp>
        <p:nvSpPr>
          <p:cNvPr id="12293" name="Rectangle 5"/>
          <p:cNvSpPr>
            <a:spLocks noGrp="1" noChangeArrowheads="1"/>
          </p:cNvSpPr>
          <p:nvPr>
            <p:ph type="ftr" sz="quarter" idx="3"/>
          </p:nvPr>
        </p:nvSpPr>
        <p:spPr/>
        <p:txBody>
          <a:bodyPr/>
          <a:lstStyle>
            <a:lvl1pPr>
              <a:defRPr/>
            </a:lvl1pPr>
          </a:lstStyle>
          <a:p>
            <a:endParaRPr lang="en-US"/>
          </a:p>
        </p:txBody>
      </p:sp>
      <p:sp>
        <p:nvSpPr>
          <p:cNvPr id="12294" name="Rectangle 6"/>
          <p:cNvSpPr>
            <a:spLocks noGrp="1" noChangeArrowheads="1"/>
          </p:cNvSpPr>
          <p:nvPr>
            <p:ph type="sldNum" sz="quarter" idx="4"/>
          </p:nvPr>
        </p:nvSpPr>
        <p:spPr/>
        <p:txBody>
          <a:bodyPr/>
          <a:lstStyle>
            <a:lvl1pPr>
              <a:defRPr/>
            </a:lvl1pPr>
          </a:lstStyle>
          <a:p>
            <a:fld id="{77A93D86-D083-4D1D-9AB4-1632713CB48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87971D-544E-476D-BB6F-164A674AE67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064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064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DCC7ED-D10A-4D36-84B5-3931F9AA5C4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AB7BD8-FBEF-4D20-BD91-E3AD3DA0D33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700588"/>
            <a:ext cx="7772400" cy="14525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100388"/>
            <a:ext cx="7772400"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3BDBD6-C283-4844-8B37-0D1855FB7A9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12963"/>
            <a:ext cx="40386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12963"/>
            <a:ext cx="40386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B56D340-7FB5-4BEA-95C2-5FFF0064514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3688"/>
            <a:ext cx="8229600"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36713"/>
            <a:ext cx="404018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19338"/>
            <a:ext cx="40401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36713"/>
            <a:ext cx="4041775"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19338"/>
            <a:ext cx="40417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232E17-9F3A-4A76-AA82-8EB347780D6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E8E5213-3C48-4D01-8F59-C8421035C03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461D6C6-9E1D-4B80-AB25-AE7AFE12F30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0513"/>
            <a:ext cx="3008313" cy="12398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90513"/>
            <a:ext cx="5111750"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530350"/>
            <a:ext cx="3008313"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29A5FC-262E-4B35-BE21-7284AD05647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21275"/>
            <a:ext cx="5486400"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54050"/>
            <a:ext cx="5486400"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724525"/>
            <a:ext cx="5486400"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B71CD9-F2F1-46A5-9DF9-C9964EC8485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406400"/>
            <a:ext cx="8229600" cy="1463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2112963"/>
            <a:ext cx="8229600" cy="43894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661150"/>
            <a:ext cx="2133600" cy="508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0">
                <a:effectLst>
                  <a:outerShdw blurRad="38100" dist="38100" dir="2700000" algn="tl">
                    <a:srgbClr val="000000"/>
                  </a:outerShdw>
                </a:effectLst>
                <a:latin typeface="Arial" charset="0"/>
              </a:defRPr>
            </a:lvl1pPr>
          </a:lstStyle>
          <a:p>
            <a:endParaRPr lang="en-US"/>
          </a:p>
        </p:txBody>
      </p:sp>
      <p:sp>
        <p:nvSpPr>
          <p:cNvPr id="11269" name="Rectangle 5"/>
          <p:cNvSpPr>
            <a:spLocks noGrp="1" noChangeArrowheads="1"/>
          </p:cNvSpPr>
          <p:nvPr>
            <p:ph type="ftr" sz="quarter" idx="3"/>
          </p:nvPr>
        </p:nvSpPr>
        <p:spPr bwMode="auto">
          <a:xfrm>
            <a:off x="3124200" y="6661150"/>
            <a:ext cx="2895600" cy="508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effectLst>
                  <a:outerShdw blurRad="38100" dist="38100" dir="2700000" algn="tl">
                    <a:srgbClr val="000000"/>
                  </a:outerShdw>
                </a:effectLst>
                <a:latin typeface="Arial" charset="0"/>
              </a:defRPr>
            </a:lvl1pPr>
          </a:lstStyle>
          <a:p>
            <a:endParaRPr lang="en-US"/>
          </a:p>
        </p:txBody>
      </p:sp>
      <p:sp>
        <p:nvSpPr>
          <p:cNvPr id="11270" name="Rectangle 6"/>
          <p:cNvSpPr>
            <a:spLocks noGrp="1" noChangeArrowheads="1"/>
          </p:cNvSpPr>
          <p:nvPr>
            <p:ph type="sldNum" sz="quarter" idx="4"/>
          </p:nvPr>
        </p:nvSpPr>
        <p:spPr bwMode="auto">
          <a:xfrm>
            <a:off x="6553200" y="6661150"/>
            <a:ext cx="2133600" cy="508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effectLst>
                  <a:outerShdw blurRad="38100" dist="38100" dir="2700000" algn="tl">
                    <a:srgbClr val="000000"/>
                  </a:outerShdw>
                </a:effectLst>
                <a:latin typeface="Arial" charset="0"/>
              </a:defRPr>
            </a:lvl1pPr>
          </a:lstStyle>
          <a:p>
            <a:fld id="{2D23736D-4B29-4C79-8322-58F9424FE156}"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http://www.nnbh.com/base/35/images/0500051135.jpg" TargetMode="External"/><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6" name="Picture 8"/>
          <p:cNvPicPr>
            <a:picLocks noChangeAspect="1" noChangeArrowheads="1"/>
          </p:cNvPicPr>
          <p:nvPr/>
        </p:nvPicPr>
        <p:blipFill>
          <a:blip r:embed="rId3" cstate="print"/>
          <a:srcRect r="1897" b="2972"/>
          <a:stretch>
            <a:fillRect/>
          </a:stretch>
        </p:blipFill>
        <p:spPr bwMode="auto">
          <a:xfrm>
            <a:off x="838200" y="812800"/>
            <a:ext cx="7391400" cy="5527675"/>
          </a:xfrm>
          <a:prstGeom prst="rect">
            <a:avLst/>
          </a:prstGeom>
          <a:noFill/>
          <a:ln w="9525">
            <a:noFill/>
            <a:miter lim="800000"/>
            <a:headEnd/>
            <a:tailEnd/>
          </a:ln>
          <a:effectLst/>
        </p:spPr>
      </p:pic>
      <p:sp>
        <p:nvSpPr>
          <p:cNvPr id="114697" name="Rectangle 9"/>
          <p:cNvSpPr>
            <a:spLocks noChangeArrowheads="1"/>
          </p:cNvSpPr>
          <p:nvPr/>
        </p:nvSpPr>
        <p:spPr bwMode="auto">
          <a:xfrm>
            <a:off x="495300" y="5181600"/>
            <a:ext cx="8077200" cy="1938992"/>
          </a:xfrm>
          <a:prstGeom prst="rect">
            <a:avLst/>
          </a:prstGeom>
          <a:noFill/>
          <a:ln w="9525">
            <a:solidFill>
              <a:srgbClr val="CC0000"/>
            </a:solidFill>
            <a:miter lim="800000"/>
            <a:headEnd/>
            <a:tailEnd/>
          </a:ln>
          <a:effectLst/>
        </p:spPr>
        <p:txBody>
          <a:bodyPr>
            <a:spAutoFit/>
          </a:bodyPr>
          <a:lstStyle/>
          <a:p>
            <a:endParaRPr lang="en-US" dirty="0"/>
          </a:p>
          <a:p>
            <a:pPr algn="ctr"/>
            <a:r>
              <a:rPr lang="en-GB" dirty="0">
                <a:solidFill>
                  <a:srgbClr val="FFFF00"/>
                </a:solidFill>
                <a:effectLst>
                  <a:outerShdw blurRad="38100" dist="38100" dir="2700000" algn="tl">
                    <a:srgbClr val="000000">
                      <a:alpha val="43137"/>
                    </a:srgbClr>
                  </a:outerShdw>
                </a:effectLst>
              </a:rPr>
              <a:t>Misunderstanding the Past: </a:t>
            </a:r>
          </a:p>
          <a:p>
            <a:pPr algn="ctr"/>
            <a:r>
              <a:rPr lang="en-GB" dirty="0">
                <a:solidFill>
                  <a:srgbClr val="FFFF00"/>
                </a:solidFill>
                <a:effectLst>
                  <a:outerShdw blurRad="38100" dist="38100" dir="2700000" algn="tl">
                    <a:srgbClr val="000000">
                      <a:alpha val="43137"/>
                    </a:srgbClr>
                  </a:outerShdw>
                </a:effectLst>
              </a:rPr>
              <a:t>What Everyone Should Know About the Maya Collapse</a:t>
            </a:r>
          </a:p>
          <a:p>
            <a:pPr algn="ctr"/>
            <a:endParaRPr lang="en-US" dirty="0">
              <a:solidFill>
                <a:srgbClr val="FFFF00"/>
              </a:solidFill>
            </a:endParaRPr>
          </a:p>
          <a:p>
            <a:pPr algn="ctr"/>
            <a:r>
              <a:rPr lang="en-US" dirty="0" smtClean="0">
                <a:effectLst>
                  <a:glow rad="228600">
                    <a:schemeClr val="accent2">
                      <a:satMod val="175000"/>
                      <a:alpha val="40000"/>
                    </a:schemeClr>
                  </a:glow>
                </a:effectLst>
              </a:rPr>
              <a:t>Dr. </a:t>
            </a:r>
            <a:r>
              <a:rPr lang="en-US" dirty="0">
                <a:effectLst>
                  <a:glow rad="228600">
                    <a:schemeClr val="accent2">
                      <a:satMod val="175000"/>
                      <a:alpha val="40000"/>
                    </a:schemeClr>
                  </a:glow>
                </a:effectLst>
              </a:rPr>
              <a:t>Anne </a:t>
            </a:r>
            <a:r>
              <a:rPr lang="en-US" dirty="0" smtClean="0">
                <a:effectLst>
                  <a:glow rad="228600">
                    <a:schemeClr val="accent2">
                      <a:satMod val="175000"/>
                      <a:alpha val="40000"/>
                    </a:schemeClr>
                  </a:glow>
                </a:effectLst>
              </a:rPr>
              <a:t>Pyburn</a:t>
            </a:r>
          </a:p>
          <a:p>
            <a:pPr algn="ctr"/>
            <a:r>
              <a:rPr lang="en-US" dirty="0" smtClean="0">
                <a:effectLst>
                  <a:glow rad="228600">
                    <a:schemeClr val="accent2">
                      <a:satMod val="175000"/>
                      <a:alpha val="40000"/>
                    </a:schemeClr>
                  </a:glow>
                </a:effectLst>
              </a:rPr>
              <a:t>Provost’s Professor of Anthropology</a:t>
            </a:r>
            <a:endParaRPr lang="en-US" dirty="0">
              <a:effectLst>
                <a:glow rad="228600">
                  <a:schemeClr val="accent2">
                    <a:satMod val="175000"/>
                    <a:alpha val="40000"/>
                  </a:schemeClr>
                </a:glow>
              </a:effectLst>
            </a:endParaRPr>
          </a:p>
        </p:txBody>
      </p:sp>
      <p:sp>
        <p:nvSpPr>
          <p:cNvPr id="2" name="Rectangle 1"/>
          <p:cNvSpPr/>
          <p:nvPr/>
        </p:nvSpPr>
        <p:spPr>
          <a:xfrm>
            <a:off x="381000" y="533400"/>
            <a:ext cx="2590800" cy="738664"/>
          </a:xfrm>
          <a:prstGeom prst="rect">
            <a:avLst/>
          </a:prstGeom>
          <a:solidFill>
            <a:srgbClr val="FFC000"/>
          </a:solidFill>
        </p:spPr>
        <p:txBody>
          <a:bodyPr wrap="square">
            <a:spAutoFit/>
          </a:bodyPr>
          <a:lstStyle/>
          <a:p>
            <a:pPr algn="ctr"/>
            <a:r>
              <a:rPr lang="en-US" sz="1400" b="0" dirty="0">
                <a:solidFill>
                  <a:srgbClr val="C00000"/>
                </a:solidFill>
                <a:effectLst>
                  <a:outerShdw blurRad="38100" dist="38100" dir="2700000" algn="tl">
                    <a:srgbClr val="000000">
                      <a:alpha val="43137"/>
                    </a:srgbClr>
                  </a:outerShdw>
                </a:effectLst>
              </a:rPr>
              <a:t>Please Note: Some of the </a:t>
            </a:r>
          </a:p>
          <a:p>
            <a:pPr algn="ctr"/>
            <a:r>
              <a:rPr lang="en-US" sz="1400" b="0" dirty="0">
                <a:solidFill>
                  <a:srgbClr val="C00000"/>
                </a:solidFill>
                <a:effectLst>
                  <a:outerShdw blurRad="38100" dist="38100" dir="2700000" algn="tl">
                    <a:srgbClr val="000000">
                      <a:alpha val="43137"/>
                    </a:srgbClr>
                  </a:outerShdw>
                </a:effectLst>
              </a:rPr>
              <a:t>slides in this presentation</a:t>
            </a:r>
          </a:p>
          <a:p>
            <a:pPr algn="ctr"/>
            <a:r>
              <a:rPr lang="en-US" sz="1400" b="0" dirty="0" smtClean="0">
                <a:solidFill>
                  <a:srgbClr val="C00000"/>
                </a:solidFill>
                <a:effectLst>
                  <a:outerShdw blurRad="38100" dist="38100" dir="2700000" algn="tl">
                    <a:srgbClr val="000000">
                      <a:alpha val="43137"/>
                    </a:srgbClr>
                  </a:outerShdw>
                </a:effectLst>
              </a:rPr>
              <a:t>display </a:t>
            </a:r>
            <a:r>
              <a:rPr lang="en-US" sz="1400" b="0" dirty="0">
                <a:solidFill>
                  <a:srgbClr val="C00000"/>
                </a:solidFill>
                <a:effectLst>
                  <a:outerShdw blurRad="38100" dist="38100" dir="2700000" algn="tl">
                    <a:srgbClr val="000000">
                      <a:alpha val="43137"/>
                    </a:srgbClr>
                  </a:outerShdw>
                </a:effectLst>
              </a:rPr>
              <a:t>human remains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331" y="433894"/>
            <a:ext cx="8471338" cy="3477875"/>
          </a:xfrm>
          <a:prstGeom prst="rect">
            <a:avLst/>
          </a:prstGeom>
        </p:spPr>
        <p:txBody>
          <a:bodyPr wrap="square">
            <a:spAutoFit/>
          </a:bodyPr>
          <a:lstStyle/>
          <a:p>
            <a:r>
              <a:rPr lang="en-US" dirty="0"/>
              <a:t>Maya glyphs are read </a:t>
            </a:r>
            <a:r>
              <a:rPr lang="en-US" dirty="0" smtClean="0"/>
              <a:t>in</a:t>
            </a:r>
          </a:p>
          <a:p>
            <a:r>
              <a:rPr lang="en-US" dirty="0" smtClean="0"/>
              <a:t> </a:t>
            </a:r>
            <a:r>
              <a:rPr lang="en-US" dirty="0"/>
              <a:t>"paired </a:t>
            </a:r>
            <a:r>
              <a:rPr lang="en-US" dirty="0" smtClean="0"/>
              <a:t>columns“</a:t>
            </a:r>
          </a:p>
          <a:p>
            <a:endParaRPr lang="en-US" dirty="0" smtClean="0"/>
          </a:p>
          <a:p>
            <a:r>
              <a:rPr lang="en-US" dirty="0" smtClean="0"/>
              <a:t>The </a:t>
            </a:r>
            <a:r>
              <a:rPr lang="en-US" dirty="0"/>
              <a:t>first glyph block </a:t>
            </a:r>
            <a:endParaRPr lang="en-US" dirty="0" smtClean="0"/>
          </a:p>
          <a:p>
            <a:r>
              <a:rPr lang="en-US" dirty="0" smtClean="0"/>
              <a:t>is </a:t>
            </a:r>
            <a:r>
              <a:rPr lang="en-US" dirty="0"/>
              <a:t>on </a:t>
            </a:r>
            <a:r>
              <a:rPr lang="en-US" dirty="0" smtClean="0"/>
              <a:t>the </a:t>
            </a:r>
            <a:r>
              <a:rPr lang="en-US" dirty="0"/>
              <a:t>top </a:t>
            </a:r>
            <a:r>
              <a:rPr lang="en-US" dirty="0" smtClean="0"/>
              <a:t>left, the </a:t>
            </a:r>
          </a:p>
          <a:p>
            <a:r>
              <a:rPr lang="en-US" dirty="0" smtClean="0"/>
              <a:t>second </a:t>
            </a:r>
            <a:r>
              <a:rPr lang="en-US" dirty="0"/>
              <a:t>is </a:t>
            </a:r>
            <a:r>
              <a:rPr lang="en-US" dirty="0" smtClean="0"/>
              <a:t>immediately </a:t>
            </a:r>
          </a:p>
          <a:p>
            <a:r>
              <a:rPr lang="en-US" dirty="0" smtClean="0"/>
              <a:t>to </a:t>
            </a:r>
            <a:r>
              <a:rPr lang="en-US" dirty="0"/>
              <a:t>the </a:t>
            </a:r>
            <a:r>
              <a:rPr lang="en-US" dirty="0" smtClean="0"/>
              <a:t>right </a:t>
            </a:r>
            <a:r>
              <a:rPr lang="en-US" dirty="0"/>
              <a:t>of the </a:t>
            </a:r>
            <a:r>
              <a:rPr lang="en-US" dirty="0" smtClean="0"/>
              <a:t>first</a:t>
            </a:r>
            <a:r>
              <a:rPr lang="en-US" dirty="0"/>
              <a:t>, </a:t>
            </a:r>
            <a:endParaRPr lang="en-US" dirty="0" smtClean="0"/>
          </a:p>
          <a:p>
            <a:r>
              <a:rPr lang="en-US" dirty="0" smtClean="0"/>
              <a:t>the </a:t>
            </a:r>
            <a:r>
              <a:rPr lang="en-US" dirty="0"/>
              <a:t>third is under the first, </a:t>
            </a:r>
            <a:endParaRPr lang="en-US" dirty="0" smtClean="0"/>
          </a:p>
          <a:p>
            <a:r>
              <a:rPr lang="en-US" dirty="0" smtClean="0"/>
              <a:t>the </a:t>
            </a:r>
            <a:r>
              <a:rPr lang="en-US" dirty="0"/>
              <a:t>fourth under the </a:t>
            </a:r>
            <a:endParaRPr lang="en-US" dirty="0" smtClean="0"/>
          </a:p>
          <a:p>
            <a:r>
              <a:rPr lang="en-US" dirty="0" smtClean="0"/>
              <a:t>second</a:t>
            </a:r>
            <a:r>
              <a:rPr lang="en-US"/>
              <a:t>, </a:t>
            </a:r>
            <a:r>
              <a:rPr lang="en-US" smtClean="0"/>
              <a:t>etc</a:t>
            </a:r>
            <a:endParaRPr lang="en-US" dirty="0" smtClean="0"/>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783"/>
          <a:stretch/>
        </p:blipFill>
        <p:spPr bwMode="auto">
          <a:xfrm>
            <a:off x="3962400" y="650241"/>
            <a:ext cx="4419600" cy="3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4572000" y="1300480"/>
            <a:ext cx="609600" cy="0"/>
          </a:xfrm>
          <a:prstGeom prst="straightConnector1">
            <a:avLst/>
          </a:prstGeom>
          <a:ln>
            <a:solidFill>
              <a:srgbClr val="CC0000"/>
            </a:solidFill>
            <a:tailEnd type="arrow"/>
          </a:ln>
        </p:spPr>
        <p:style>
          <a:lnRef idx="2">
            <a:schemeClr val="accent6"/>
          </a:lnRef>
          <a:fillRef idx="0">
            <a:schemeClr val="accent6"/>
          </a:fillRef>
          <a:effectRef idx="1">
            <a:schemeClr val="accent6"/>
          </a:effectRef>
          <a:fontRef idx="minor">
            <a:schemeClr val="tx1"/>
          </a:fontRef>
        </p:style>
      </p:cxnSp>
      <p:cxnSp>
        <p:nvCxnSpPr>
          <p:cNvPr id="6" name="Straight Arrow Connector 5"/>
          <p:cNvCxnSpPr/>
          <p:nvPr/>
        </p:nvCxnSpPr>
        <p:spPr>
          <a:xfrm flipH="1">
            <a:off x="4572000" y="1300480"/>
            <a:ext cx="609600" cy="487680"/>
          </a:xfrm>
          <a:prstGeom prst="straightConnector1">
            <a:avLst/>
          </a:prstGeom>
          <a:ln>
            <a:solidFill>
              <a:srgbClr val="CC0000"/>
            </a:solidFill>
            <a:tailEnd type="arrow"/>
          </a:ln>
        </p:spPr>
        <p:style>
          <a:lnRef idx="2">
            <a:schemeClr val="accent6"/>
          </a:lnRef>
          <a:fillRef idx="0">
            <a:schemeClr val="accent6"/>
          </a:fillRef>
          <a:effectRef idx="1">
            <a:schemeClr val="accent6"/>
          </a:effectRef>
          <a:fontRef idx="minor">
            <a:schemeClr val="tx1"/>
          </a:fontRef>
        </p:style>
      </p:cxnSp>
      <p:cxnSp>
        <p:nvCxnSpPr>
          <p:cNvPr id="8" name="Straight Arrow Connector 7"/>
          <p:cNvCxnSpPr/>
          <p:nvPr/>
        </p:nvCxnSpPr>
        <p:spPr>
          <a:xfrm>
            <a:off x="4572000" y="1788160"/>
            <a:ext cx="609600" cy="0"/>
          </a:xfrm>
          <a:prstGeom prst="straightConnector1">
            <a:avLst/>
          </a:prstGeom>
          <a:ln>
            <a:solidFill>
              <a:srgbClr val="CC0000"/>
            </a:solidFill>
            <a:tailEnd type="arrow"/>
          </a:ln>
        </p:spPr>
        <p:style>
          <a:lnRef idx="2">
            <a:schemeClr val="accent6"/>
          </a:lnRef>
          <a:fillRef idx="0">
            <a:schemeClr val="accent6"/>
          </a:fillRef>
          <a:effectRef idx="1">
            <a:schemeClr val="accent6"/>
          </a:effectRef>
          <a:fontRef idx="minor">
            <a:schemeClr val="tx1"/>
          </a:fontRef>
        </p:style>
      </p:cxnSp>
      <p:cxnSp>
        <p:nvCxnSpPr>
          <p:cNvPr id="10" name="Straight Arrow Connector 9"/>
          <p:cNvCxnSpPr/>
          <p:nvPr/>
        </p:nvCxnSpPr>
        <p:spPr>
          <a:xfrm flipH="1">
            <a:off x="4572000" y="1788160"/>
            <a:ext cx="609600" cy="568960"/>
          </a:xfrm>
          <a:prstGeom prst="straightConnector1">
            <a:avLst/>
          </a:prstGeom>
          <a:ln>
            <a:solidFill>
              <a:srgbClr val="CC0000"/>
            </a:solidFill>
            <a:tailEnd type="arrow"/>
          </a:ln>
        </p:spPr>
        <p:style>
          <a:lnRef idx="2">
            <a:schemeClr val="accent6"/>
          </a:lnRef>
          <a:fillRef idx="0">
            <a:schemeClr val="accent6"/>
          </a:fillRef>
          <a:effectRef idx="1">
            <a:schemeClr val="accent6"/>
          </a:effectRef>
          <a:fontRef idx="minor">
            <a:schemeClr val="tx1"/>
          </a:fontRef>
        </p:style>
      </p:cxnSp>
      <p:cxnSp>
        <p:nvCxnSpPr>
          <p:cNvPr id="12" name="Straight Arrow Connector 11"/>
          <p:cNvCxnSpPr/>
          <p:nvPr/>
        </p:nvCxnSpPr>
        <p:spPr>
          <a:xfrm>
            <a:off x="4572000" y="2357120"/>
            <a:ext cx="533400" cy="0"/>
          </a:xfrm>
          <a:prstGeom prst="straightConnector1">
            <a:avLst/>
          </a:prstGeom>
          <a:ln>
            <a:solidFill>
              <a:srgbClr val="CC0000"/>
            </a:solidFill>
            <a:tailEnd type="arrow"/>
          </a:ln>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a:xfrm flipH="1">
            <a:off x="4572000" y="2357120"/>
            <a:ext cx="533400" cy="568960"/>
          </a:xfrm>
          <a:prstGeom prst="straightConnector1">
            <a:avLst/>
          </a:prstGeom>
          <a:ln>
            <a:solidFill>
              <a:srgbClr val="CC0000"/>
            </a:solidFill>
            <a:tailEnd type="arrow"/>
          </a:ln>
        </p:spPr>
        <p:style>
          <a:lnRef idx="2">
            <a:schemeClr val="accent6"/>
          </a:lnRef>
          <a:fillRef idx="0">
            <a:schemeClr val="accent6"/>
          </a:fillRef>
          <a:effectRef idx="1">
            <a:schemeClr val="accent6"/>
          </a:effectRef>
          <a:fontRef idx="minor">
            <a:schemeClr val="tx1"/>
          </a:fontRef>
        </p:style>
      </p:cxnSp>
      <p:cxnSp>
        <p:nvCxnSpPr>
          <p:cNvPr id="16" name="Straight Arrow Connector 15"/>
          <p:cNvCxnSpPr/>
          <p:nvPr/>
        </p:nvCxnSpPr>
        <p:spPr>
          <a:xfrm>
            <a:off x="4572000" y="2926080"/>
            <a:ext cx="533400" cy="0"/>
          </a:xfrm>
          <a:prstGeom prst="straightConnector1">
            <a:avLst/>
          </a:prstGeom>
          <a:ln>
            <a:solidFill>
              <a:srgbClr val="CC0000"/>
            </a:solidFill>
            <a:tailEnd type="arrow"/>
          </a:ln>
        </p:spPr>
        <p:style>
          <a:lnRef idx="2">
            <a:schemeClr val="accent6"/>
          </a:lnRef>
          <a:fillRef idx="0">
            <a:schemeClr val="accent6"/>
          </a:fillRef>
          <a:effectRef idx="1">
            <a:schemeClr val="accent6"/>
          </a:effectRef>
          <a:fontRef idx="minor">
            <a:schemeClr val="tx1"/>
          </a:fontRef>
        </p:style>
      </p:cxnSp>
      <p:cxnSp>
        <p:nvCxnSpPr>
          <p:cNvPr id="21" name="Straight Arrow Connector 20"/>
          <p:cNvCxnSpPr/>
          <p:nvPr/>
        </p:nvCxnSpPr>
        <p:spPr>
          <a:xfrm flipV="1">
            <a:off x="5105400" y="1300480"/>
            <a:ext cx="685800" cy="1625600"/>
          </a:xfrm>
          <a:prstGeom prst="straightConnector1">
            <a:avLst/>
          </a:prstGeom>
          <a:ln>
            <a:solidFill>
              <a:srgbClr val="CC0000"/>
            </a:solidFill>
            <a:tailEnd type="arrow"/>
          </a:ln>
        </p:spPr>
        <p:style>
          <a:lnRef idx="2">
            <a:schemeClr val="accent6"/>
          </a:lnRef>
          <a:fillRef idx="0">
            <a:schemeClr val="accent6"/>
          </a:fillRef>
          <a:effectRef idx="1">
            <a:schemeClr val="accent6"/>
          </a:effectRef>
          <a:fontRef idx="minor">
            <a:schemeClr val="tx1"/>
          </a:fontRef>
        </p:style>
      </p:cxnSp>
      <p:sp>
        <p:nvSpPr>
          <p:cNvPr id="3" name="Rectangle 2"/>
          <p:cNvSpPr/>
          <p:nvPr/>
        </p:nvSpPr>
        <p:spPr>
          <a:xfrm>
            <a:off x="876300" y="4384765"/>
            <a:ext cx="4572000" cy="2554545"/>
          </a:xfrm>
          <a:prstGeom prst="rect">
            <a:avLst/>
          </a:prstGeom>
        </p:spPr>
        <p:txBody>
          <a:bodyPr>
            <a:spAutoFit/>
          </a:bodyPr>
          <a:lstStyle/>
          <a:p>
            <a:r>
              <a:rPr lang="en-US" dirty="0"/>
              <a:t>MAYA WRITING IS LOGOSYLLABIC, </a:t>
            </a:r>
            <a:endParaRPr lang="en-US" dirty="0" smtClean="0"/>
          </a:p>
          <a:p>
            <a:r>
              <a:rPr lang="en-US" dirty="0" smtClean="0"/>
              <a:t>meaning </a:t>
            </a:r>
            <a:r>
              <a:rPr lang="en-US" dirty="0"/>
              <a:t>that it uses a combination of </a:t>
            </a:r>
            <a:endParaRPr lang="en-US" dirty="0" smtClean="0"/>
          </a:p>
          <a:p>
            <a:r>
              <a:rPr lang="en-US" dirty="0" smtClean="0"/>
              <a:t>signs for </a:t>
            </a:r>
          </a:p>
          <a:p>
            <a:r>
              <a:rPr lang="en-US" dirty="0" smtClean="0"/>
              <a:t>concepts </a:t>
            </a:r>
          </a:p>
          <a:p>
            <a:r>
              <a:rPr lang="en-US" dirty="0" smtClean="0"/>
              <a:t>(</a:t>
            </a:r>
            <a:r>
              <a:rPr lang="en-US" dirty="0"/>
              <a:t>words or meanings)  </a:t>
            </a:r>
            <a:endParaRPr lang="en-US" dirty="0" smtClean="0"/>
          </a:p>
          <a:p>
            <a:r>
              <a:rPr lang="en-US" dirty="0" smtClean="0"/>
              <a:t>and </a:t>
            </a:r>
            <a:r>
              <a:rPr lang="en-US" dirty="0"/>
              <a:t>signs for sounds </a:t>
            </a:r>
          </a:p>
        </p:txBody>
      </p:sp>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057233"/>
            <a:ext cx="3584575" cy="2836701"/>
          </a:xfrm>
          <a:prstGeom prst="rect">
            <a:avLst/>
          </a:prstGeom>
          <a:solidFill>
            <a:schemeClr val="accent2">
              <a:lumMod val="20000"/>
              <a:lumOff val="80000"/>
            </a:schemeClr>
          </a:solidFill>
          <a:ln>
            <a:noFill/>
          </a:ln>
          <a:effectLst/>
        </p:spPr>
      </p:pic>
    </p:spTree>
    <p:extLst>
      <p:ext uri="{BB962C8B-B14F-4D97-AF65-F5344CB8AC3E}">
        <p14:creationId xmlns:p14="http://schemas.microsoft.com/office/powerpoint/2010/main" val="2674169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990600"/>
            <a:ext cx="4095582" cy="572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07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04" y="533400"/>
            <a:ext cx="8237465" cy="476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8761" y="5033367"/>
            <a:ext cx="3200400" cy="212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19200" y="6400800"/>
            <a:ext cx="4362092" cy="400110"/>
          </a:xfrm>
          <a:prstGeom prst="rect">
            <a:avLst/>
          </a:prstGeom>
          <a:noFill/>
        </p:spPr>
        <p:txBody>
          <a:bodyPr wrap="none" rtlCol="0">
            <a:spAutoFit/>
          </a:bodyPr>
          <a:lstStyle/>
          <a:p>
            <a:r>
              <a:rPr lang="en-US" dirty="0" smtClean="0"/>
              <a:t>Corbelled Arch at Uxmal, Mexico</a:t>
            </a:r>
            <a:endParaRPr lang="en-US" dirty="0"/>
          </a:p>
        </p:txBody>
      </p:sp>
      <p:sp>
        <p:nvSpPr>
          <p:cNvPr id="3" name="TextBox 2"/>
          <p:cNvSpPr txBox="1"/>
          <p:nvPr/>
        </p:nvSpPr>
        <p:spPr>
          <a:xfrm>
            <a:off x="1219200" y="1066800"/>
            <a:ext cx="6579045" cy="1015663"/>
          </a:xfrm>
          <a:prstGeom prst="rect">
            <a:avLst/>
          </a:prstGeom>
          <a:noFill/>
        </p:spPr>
        <p:txBody>
          <a:bodyPr wrap="none" rtlCol="0">
            <a:spAutoFit/>
          </a:bodyPr>
          <a:lstStyle/>
          <a:p>
            <a:r>
              <a:rPr lang="en-US" dirty="0" smtClean="0">
                <a:solidFill>
                  <a:schemeClr val="bg1"/>
                </a:solidFill>
              </a:rPr>
              <a:t>The Rebel Base, </a:t>
            </a:r>
            <a:r>
              <a:rPr lang="en-US" dirty="0" err="1" smtClean="0">
                <a:solidFill>
                  <a:schemeClr val="bg1"/>
                </a:solidFill>
              </a:rPr>
              <a:t>Yavin</a:t>
            </a:r>
            <a:r>
              <a:rPr lang="en-US" dirty="0" smtClean="0">
                <a:solidFill>
                  <a:schemeClr val="bg1"/>
                </a:solidFill>
              </a:rPr>
              <a:t>, from Star Wars Episode IV</a:t>
            </a:r>
          </a:p>
          <a:p>
            <a:endParaRPr lang="en-US" dirty="0" smtClean="0">
              <a:solidFill>
                <a:schemeClr val="bg1"/>
              </a:solidFill>
            </a:endParaRPr>
          </a:p>
          <a:p>
            <a:r>
              <a:rPr lang="en-US" dirty="0">
                <a:solidFill>
                  <a:schemeClr val="bg1"/>
                </a:solidFill>
              </a:rPr>
              <a:t>[</a:t>
            </a:r>
            <a:r>
              <a:rPr lang="en-US" dirty="0" smtClean="0">
                <a:solidFill>
                  <a:schemeClr val="bg1"/>
                </a:solidFill>
              </a:rPr>
              <a:t>a.k.a. Tikal, Guatemala]</a:t>
            </a:r>
            <a:endParaRPr lang="en-US" dirty="0">
              <a:solidFill>
                <a:schemeClr val="bg1"/>
              </a:solidFill>
            </a:endParaRPr>
          </a:p>
        </p:txBody>
      </p:sp>
    </p:spTree>
    <p:extLst>
      <p:ext uri="{BB962C8B-B14F-4D97-AF65-F5344CB8AC3E}">
        <p14:creationId xmlns:p14="http://schemas.microsoft.com/office/powerpoint/2010/main" val="135114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882" y="1295400"/>
            <a:ext cx="71628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8882" y="5867400"/>
            <a:ext cx="7082388" cy="400110"/>
          </a:xfrm>
          <a:prstGeom prst="rect">
            <a:avLst/>
          </a:prstGeom>
          <a:noFill/>
        </p:spPr>
        <p:txBody>
          <a:bodyPr wrap="none" rtlCol="0">
            <a:spAutoFit/>
          </a:bodyPr>
          <a:lstStyle/>
          <a:p>
            <a:r>
              <a:rPr lang="en-US" dirty="0" smtClean="0"/>
              <a:t>A portion of the Venus Tables from the Dresden codex</a:t>
            </a:r>
            <a:endParaRPr lang="en-US" dirty="0"/>
          </a:p>
        </p:txBody>
      </p:sp>
    </p:spTree>
    <p:extLst>
      <p:ext uri="{BB962C8B-B14F-4D97-AF65-F5344CB8AC3E}">
        <p14:creationId xmlns:p14="http://schemas.microsoft.com/office/powerpoint/2010/main" val="237286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643084"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24200" y="5867400"/>
            <a:ext cx="2624436" cy="707886"/>
          </a:xfrm>
          <a:prstGeom prst="rect">
            <a:avLst/>
          </a:prstGeom>
          <a:noFill/>
        </p:spPr>
        <p:txBody>
          <a:bodyPr wrap="none" rtlCol="0">
            <a:spAutoFit/>
          </a:bodyPr>
          <a:lstStyle/>
          <a:p>
            <a:pPr algn="ctr"/>
            <a:r>
              <a:rPr lang="en-US" dirty="0" smtClean="0"/>
              <a:t>A </a:t>
            </a:r>
            <a:r>
              <a:rPr lang="en-US" dirty="0" err="1" smtClean="0"/>
              <a:t>Lacondon</a:t>
            </a:r>
            <a:r>
              <a:rPr lang="en-US" dirty="0" smtClean="0"/>
              <a:t> farmer</a:t>
            </a:r>
          </a:p>
          <a:p>
            <a:pPr algn="ctr"/>
            <a:r>
              <a:rPr lang="en-US" dirty="0" smtClean="0"/>
              <a:t>Chiapas, Mexico</a:t>
            </a:r>
            <a:endParaRPr lang="en-US" dirty="0"/>
          </a:p>
        </p:txBody>
      </p:sp>
    </p:spTree>
    <p:extLst>
      <p:ext uri="{BB962C8B-B14F-4D97-AF65-F5344CB8AC3E}">
        <p14:creationId xmlns:p14="http://schemas.microsoft.com/office/powerpoint/2010/main" val="2399129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1" y="609600"/>
            <a:ext cx="407461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51938" y="5105400"/>
            <a:ext cx="2225289" cy="1323439"/>
          </a:xfrm>
          <a:prstGeom prst="rect">
            <a:avLst/>
          </a:prstGeom>
        </p:spPr>
        <p:txBody>
          <a:bodyPr wrap="none">
            <a:spAutoFit/>
          </a:bodyPr>
          <a:lstStyle/>
          <a:p>
            <a:r>
              <a:rPr lang="en-US" dirty="0"/>
              <a:t>Lady </a:t>
            </a:r>
            <a:r>
              <a:rPr lang="en-US" dirty="0" err="1" smtClean="0"/>
              <a:t>K'abel</a:t>
            </a:r>
            <a:endParaRPr lang="en-US" dirty="0" smtClean="0"/>
          </a:p>
          <a:p>
            <a:endParaRPr lang="en-US" dirty="0"/>
          </a:p>
          <a:p>
            <a:r>
              <a:rPr lang="en-US" dirty="0" smtClean="0"/>
              <a:t>Queen of </a:t>
            </a:r>
            <a:r>
              <a:rPr lang="en-US" dirty="0" err="1" smtClean="0"/>
              <a:t>Waka</a:t>
            </a:r>
            <a:r>
              <a:rPr lang="en-US" dirty="0" smtClean="0"/>
              <a:t>,</a:t>
            </a:r>
          </a:p>
          <a:p>
            <a:r>
              <a:rPr lang="en-US" dirty="0" smtClean="0"/>
              <a:t>Guatemala</a:t>
            </a:r>
            <a:endParaRPr lang="en-US" dirty="0"/>
          </a:p>
        </p:txBody>
      </p:sp>
    </p:spTree>
    <p:extLst>
      <p:ext uri="{BB962C8B-B14F-4D97-AF65-F5344CB8AC3E}">
        <p14:creationId xmlns:p14="http://schemas.microsoft.com/office/powerpoint/2010/main" val="3608855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6" name="Picture 6"/>
          <p:cNvPicPr>
            <a:picLocks noChangeAspect="1" noChangeArrowheads="1"/>
          </p:cNvPicPr>
          <p:nvPr/>
        </p:nvPicPr>
        <p:blipFill>
          <a:blip r:embed="rId3" cstate="print"/>
          <a:srcRect r="48801"/>
          <a:stretch>
            <a:fillRect/>
          </a:stretch>
        </p:blipFill>
        <p:spPr bwMode="auto">
          <a:xfrm>
            <a:off x="3581400" y="1057275"/>
            <a:ext cx="1787525" cy="4957763"/>
          </a:xfrm>
          <a:prstGeom prst="rect">
            <a:avLst/>
          </a:prstGeom>
          <a:noFill/>
          <a:ln w="9525">
            <a:noFill/>
            <a:miter lim="800000"/>
            <a:headEnd/>
            <a:tailEnd/>
          </a:ln>
          <a:effectLst/>
        </p:spPr>
      </p:pic>
      <p:pic>
        <p:nvPicPr>
          <p:cNvPr id="117767" name="Picture 7"/>
          <p:cNvPicPr>
            <a:picLocks noChangeAspect="1" noChangeArrowheads="1"/>
          </p:cNvPicPr>
          <p:nvPr/>
        </p:nvPicPr>
        <p:blipFill>
          <a:blip r:embed="rId4" cstate="print"/>
          <a:srcRect l="34375" t="6250" r="26042" b="17188"/>
          <a:stretch>
            <a:fillRect/>
          </a:stretch>
        </p:blipFill>
        <p:spPr bwMode="auto">
          <a:xfrm>
            <a:off x="838200" y="650875"/>
            <a:ext cx="2068513" cy="5689600"/>
          </a:xfrm>
          <a:prstGeom prst="rect">
            <a:avLst/>
          </a:prstGeom>
          <a:noFill/>
          <a:ln w="9525">
            <a:noFill/>
            <a:miter lim="800000"/>
            <a:headEnd/>
            <a:tailEnd/>
          </a:ln>
          <a:effectLst/>
        </p:spPr>
      </p:pic>
      <p:sp>
        <p:nvSpPr>
          <p:cNvPr id="117768" name="Text Box 8"/>
          <p:cNvSpPr txBox="1">
            <a:spLocks noChangeArrowheads="1"/>
          </p:cNvSpPr>
          <p:nvPr/>
        </p:nvSpPr>
        <p:spPr bwMode="auto">
          <a:xfrm>
            <a:off x="609600" y="6340475"/>
            <a:ext cx="2366963" cy="396875"/>
          </a:xfrm>
          <a:prstGeom prst="rect">
            <a:avLst/>
          </a:prstGeom>
          <a:noFill/>
          <a:ln w="9525">
            <a:noFill/>
            <a:miter lim="800000"/>
            <a:headEnd/>
            <a:tailEnd/>
          </a:ln>
          <a:effectLst/>
        </p:spPr>
        <p:txBody>
          <a:bodyPr>
            <a:spAutoFit/>
          </a:bodyPr>
          <a:lstStyle/>
          <a:p>
            <a:r>
              <a:rPr lang="en-US"/>
              <a:t>Copan, Honduras</a:t>
            </a:r>
            <a:endParaRPr lang="en-GB"/>
          </a:p>
        </p:txBody>
      </p:sp>
      <p:sp>
        <p:nvSpPr>
          <p:cNvPr id="117769" name="Text Box 9"/>
          <p:cNvSpPr txBox="1">
            <a:spLocks noChangeArrowheads="1"/>
          </p:cNvSpPr>
          <p:nvPr/>
        </p:nvSpPr>
        <p:spPr bwMode="auto">
          <a:xfrm>
            <a:off x="3489325" y="6346825"/>
            <a:ext cx="2106613" cy="396875"/>
          </a:xfrm>
          <a:prstGeom prst="rect">
            <a:avLst/>
          </a:prstGeom>
          <a:noFill/>
          <a:ln w="9525">
            <a:noFill/>
            <a:miter lim="800000"/>
            <a:headEnd/>
            <a:tailEnd/>
          </a:ln>
          <a:effectLst/>
        </p:spPr>
        <p:txBody>
          <a:bodyPr wrap="none">
            <a:spAutoFit/>
          </a:bodyPr>
          <a:lstStyle/>
          <a:p>
            <a:r>
              <a:rPr lang="en-US"/>
              <a:t>Dresden Codex</a:t>
            </a:r>
            <a:endParaRPr lang="en-GB"/>
          </a:p>
        </p:txBody>
      </p:sp>
      <p:pic>
        <p:nvPicPr>
          <p:cNvPr id="117770" name="Picture 10"/>
          <p:cNvPicPr>
            <a:picLocks noChangeAspect="1" noChangeArrowheads="1"/>
          </p:cNvPicPr>
          <p:nvPr/>
        </p:nvPicPr>
        <p:blipFill>
          <a:blip r:embed="rId5" cstate="print"/>
          <a:srcRect l="6667" t="6250" r="13333" b="7500"/>
          <a:stretch>
            <a:fillRect/>
          </a:stretch>
        </p:blipFill>
        <p:spPr bwMode="auto">
          <a:xfrm>
            <a:off x="5943600" y="893763"/>
            <a:ext cx="2757488" cy="5202237"/>
          </a:xfrm>
          <a:prstGeom prst="rect">
            <a:avLst/>
          </a:prstGeom>
          <a:noFill/>
          <a:ln w="9525">
            <a:noFill/>
            <a:miter lim="800000"/>
            <a:headEnd/>
            <a:tailEnd/>
          </a:ln>
          <a:effectLst/>
        </p:spPr>
      </p:pic>
      <p:sp>
        <p:nvSpPr>
          <p:cNvPr id="117771" name="Text Box 11"/>
          <p:cNvSpPr txBox="1">
            <a:spLocks noChangeArrowheads="1"/>
          </p:cNvSpPr>
          <p:nvPr/>
        </p:nvSpPr>
        <p:spPr bwMode="auto">
          <a:xfrm>
            <a:off x="6080125" y="6102350"/>
            <a:ext cx="2333625" cy="396875"/>
          </a:xfrm>
          <a:prstGeom prst="rect">
            <a:avLst/>
          </a:prstGeom>
          <a:noFill/>
          <a:ln w="9525">
            <a:noFill/>
            <a:miter lim="800000"/>
            <a:headEnd/>
            <a:tailEnd/>
          </a:ln>
          <a:effectLst/>
        </p:spPr>
        <p:txBody>
          <a:bodyPr wrap="none">
            <a:spAutoFit/>
          </a:bodyPr>
          <a:lstStyle/>
          <a:p>
            <a:r>
              <a:rPr lang="en-US"/>
              <a:t>Tikal, Guatemala</a:t>
            </a:r>
            <a:endParaRPr lang="en-GB"/>
          </a:p>
        </p:txBody>
      </p:sp>
      <p:sp>
        <p:nvSpPr>
          <p:cNvPr id="117772" name="Oval 12"/>
          <p:cNvSpPr>
            <a:spLocks noChangeArrowheads="1"/>
          </p:cNvSpPr>
          <p:nvPr/>
        </p:nvSpPr>
        <p:spPr bwMode="auto">
          <a:xfrm>
            <a:off x="381000" y="1951038"/>
            <a:ext cx="2895600" cy="3170237"/>
          </a:xfrm>
          <a:prstGeom prst="ellipse">
            <a:avLst/>
          </a:prstGeom>
          <a:noFill/>
          <a:ln w="76200">
            <a:solidFill>
              <a:srgbClr val="CC0000"/>
            </a:solidFill>
            <a:round/>
            <a:headEnd/>
            <a:tailEnd/>
          </a:ln>
          <a:effectLst/>
        </p:spPr>
        <p:txBody>
          <a:bodyPr wrap="none" anchor="ctr"/>
          <a:lstStyle/>
          <a:p>
            <a:endParaRPr lang="en-US"/>
          </a:p>
        </p:txBody>
      </p:sp>
      <p:sp>
        <p:nvSpPr>
          <p:cNvPr id="117773" name="Line 13"/>
          <p:cNvSpPr>
            <a:spLocks noChangeShapeType="1"/>
          </p:cNvSpPr>
          <p:nvPr/>
        </p:nvSpPr>
        <p:spPr bwMode="auto">
          <a:xfrm>
            <a:off x="3505200" y="2276475"/>
            <a:ext cx="1905000" cy="2355850"/>
          </a:xfrm>
          <a:prstGeom prst="line">
            <a:avLst/>
          </a:prstGeom>
          <a:noFill/>
          <a:ln w="76200">
            <a:solidFill>
              <a:srgbClr val="CC0000"/>
            </a:solidFill>
            <a:round/>
            <a:headEnd/>
            <a:tailEnd/>
          </a:ln>
          <a:effectLst/>
        </p:spPr>
        <p:txBody>
          <a:bodyPr/>
          <a:lstStyle/>
          <a:p>
            <a:endParaRPr lang="en-US"/>
          </a:p>
        </p:txBody>
      </p:sp>
      <p:sp>
        <p:nvSpPr>
          <p:cNvPr id="117774" name="Oval 14"/>
          <p:cNvSpPr>
            <a:spLocks noChangeArrowheads="1"/>
          </p:cNvSpPr>
          <p:nvPr/>
        </p:nvSpPr>
        <p:spPr bwMode="auto">
          <a:xfrm>
            <a:off x="3048000" y="1870075"/>
            <a:ext cx="2895600" cy="3168650"/>
          </a:xfrm>
          <a:prstGeom prst="ellipse">
            <a:avLst/>
          </a:prstGeom>
          <a:noFill/>
          <a:ln w="76200">
            <a:solidFill>
              <a:srgbClr val="CC0000"/>
            </a:solidFill>
            <a:round/>
            <a:headEnd/>
            <a:tailEnd/>
          </a:ln>
          <a:effectLst/>
        </p:spPr>
        <p:txBody>
          <a:bodyPr wrap="none" anchor="ctr"/>
          <a:lstStyle/>
          <a:p>
            <a:endParaRPr lang="en-US"/>
          </a:p>
        </p:txBody>
      </p:sp>
      <p:sp>
        <p:nvSpPr>
          <p:cNvPr id="117775" name="Line 15"/>
          <p:cNvSpPr>
            <a:spLocks noChangeShapeType="1"/>
          </p:cNvSpPr>
          <p:nvPr/>
        </p:nvSpPr>
        <p:spPr bwMode="auto">
          <a:xfrm>
            <a:off x="838200" y="2357438"/>
            <a:ext cx="1905000" cy="2357437"/>
          </a:xfrm>
          <a:prstGeom prst="line">
            <a:avLst/>
          </a:prstGeom>
          <a:noFill/>
          <a:ln w="76200">
            <a:solidFill>
              <a:srgbClr val="CC0000"/>
            </a:solidFill>
            <a:round/>
            <a:headEnd/>
            <a:tailEnd/>
          </a:ln>
          <a:effectLst/>
        </p:spPr>
        <p:txBody>
          <a:bodyPr/>
          <a:lstStyle/>
          <a:p>
            <a:endParaRPr lang="en-US"/>
          </a:p>
        </p:txBody>
      </p:sp>
      <p:sp>
        <p:nvSpPr>
          <p:cNvPr id="117776" name="Line 16"/>
          <p:cNvSpPr>
            <a:spLocks noChangeShapeType="1"/>
          </p:cNvSpPr>
          <p:nvPr/>
        </p:nvSpPr>
        <p:spPr bwMode="auto">
          <a:xfrm>
            <a:off x="6324600" y="2357438"/>
            <a:ext cx="1905000" cy="2357437"/>
          </a:xfrm>
          <a:prstGeom prst="line">
            <a:avLst/>
          </a:prstGeom>
          <a:noFill/>
          <a:ln w="76200">
            <a:solidFill>
              <a:srgbClr val="CC0000"/>
            </a:solidFill>
            <a:round/>
            <a:headEnd/>
            <a:tailEnd/>
          </a:ln>
          <a:effectLst/>
        </p:spPr>
        <p:txBody>
          <a:bodyPr/>
          <a:lstStyle/>
          <a:p>
            <a:endParaRPr lang="en-US"/>
          </a:p>
        </p:txBody>
      </p:sp>
      <p:sp>
        <p:nvSpPr>
          <p:cNvPr id="117777" name="Oval 17"/>
          <p:cNvSpPr>
            <a:spLocks noChangeArrowheads="1"/>
          </p:cNvSpPr>
          <p:nvPr/>
        </p:nvSpPr>
        <p:spPr bwMode="auto">
          <a:xfrm>
            <a:off x="5791200" y="1951038"/>
            <a:ext cx="2895600" cy="3170237"/>
          </a:xfrm>
          <a:prstGeom prst="ellipse">
            <a:avLst/>
          </a:prstGeom>
          <a:noFill/>
          <a:ln w="76200">
            <a:solidFill>
              <a:srgbClr val="CC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p:cNvPicPr>
            <a:picLocks noChangeAspect="1" noChangeArrowheads="1"/>
          </p:cNvPicPr>
          <p:nvPr/>
        </p:nvPicPr>
        <p:blipFill>
          <a:blip r:embed="rId3" cstate="print"/>
          <a:srcRect/>
          <a:stretch>
            <a:fillRect/>
          </a:stretch>
        </p:blipFill>
        <p:spPr bwMode="auto">
          <a:xfrm>
            <a:off x="533400" y="533400"/>
            <a:ext cx="4200525" cy="6019800"/>
          </a:xfrm>
          <a:prstGeom prst="rect">
            <a:avLst/>
          </a:prstGeom>
          <a:noFill/>
          <a:ln w="9525">
            <a:noFill/>
            <a:miter lim="800000"/>
            <a:headEnd/>
            <a:tailEnd/>
          </a:ln>
          <a:effectLst/>
        </p:spPr>
      </p:pic>
      <p:sp>
        <p:nvSpPr>
          <p:cNvPr id="179205" name="Text Box 5"/>
          <p:cNvSpPr txBox="1">
            <a:spLocks noChangeArrowheads="1"/>
          </p:cNvSpPr>
          <p:nvPr/>
        </p:nvSpPr>
        <p:spPr bwMode="auto">
          <a:xfrm>
            <a:off x="1219200" y="609600"/>
            <a:ext cx="2971800" cy="396875"/>
          </a:xfrm>
          <a:prstGeom prst="rect">
            <a:avLst/>
          </a:prstGeom>
          <a:noFill/>
          <a:ln w="9525">
            <a:noFill/>
            <a:miter lim="800000"/>
            <a:headEnd/>
            <a:tailEnd/>
          </a:ln>
          <a:effectLst/>
        </p:spPr>
        <p:txBody>
          <a:bodyPr wrap="none">
            <a:spAutoFit/>
          </a:bodyPr>
          <a:lstStyle/>
          <a:p>
            <a:r>
              <a:rPr lang="en-US"/>
              <a:t>No more polychromes</a:t>
            </a:r>
            <a:endParaRPr lang="en-GB"/>
          </a:p>
        </p:txBody>
      </p:sp>
      <p:pic>
        <p:nvPicPr>
          <p:cNvPr id="179206" name="Picture 6"/>
          <p:cNvPicPr>
            <a:picLocks noChangeAspect="1" noChangeArrowheads="1"/>
          </p:cNvPicPr>
          <p:nvPr/>
        </p:nvPicPr>
        <p:blipFill>
          <a:blip r:embed="rId4" cstate="print"/>
          <a:srcRect l="13573" t="17500" r="13573" b="8749"/>
          <a:stretch>
            <a:fillRect/>
          </a:stretch>
        </p:blipFill>
        <p:spPr bwMode="auto">
          <a:xfrm>
            <a:off x="4876800" y="1447800"/>
            <a:ext cx="3962400" cy="4495800"/>
          </a:xfrm>
          <a:prstGeom prst="rect">
            <a:avLst/>
          </a:prstGeom>
          <a:noFill/>
          <a:ln w="9525">
            <a:noFill/>
            <a:miter lim="800000"/>
            <a:headEnd/>
            <a:tailEnd/>
          </a:ln>
          <a:effectLst/>
        </p:spPr>
      </p:pic>
      <p:sp>
        <p:nvSpPr>
          <p:cNvPr id="179207" name="Text Box 7"/>
          <p:cNvSpPr txBox="1">
            <a:spLocks noChangeArrowheads="1"/>
          </p:cNvSpPr>
          <p:nvPr/>
        </p:nvSpPr>
        <p:spPr bwMode="auto">
          <a:xfrm>
            <a:off x="5562600" y="6096000"/>
            <a:ext cx="2455863" cy="396875"/>
          </a:xfrm>
          <a:prstGeom prst="rect">
            <a:avLst/>
          </a:prstGeom>
          <a:noFill/>
          <a:ln w="9525">
            <a:noFill/>
            <a:miter lim="800000"/>
            <a:headEnd/>
            <a:tailEnd/>
          </a:ln>
          <a:effectLst/>
        </p:spPr>
        <p:txBody>
          <a:bodyPr wrap="none">
            <a:spAutoFit/>
          </a:bodyPr>
          <a:lstStyle/>
          <a:p>
            <a:r>
              <a:rPr lang="en-US"/>
              <a:t>These don’t count</a:t>
            </a:r>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7" name="Picture 5"/>
          <p:cNvPicPr>
            <a:picLocks noChangeAspect="1" noChangeArrowheads="1"/>
          </p:cNvPicPr>
          <p:nvPr/>
        </p:nvPicPr>
        <p:blipFill>
          <a:blip r:embed="rId3" cstate="print"/>
          <a:srcRect/>
          <a:stretch>
            <a:fillRect/>
          </a:stretch>
        </p:blipFill>
        <p:spPr bwMode="auto">
          <a:xfrm>
            <a:off x="762000" y="1143000"/>
            <a:ext cx="4413250" cy="4876800"/>
          </a:xfrm>
          <a:prstGeom prst="rect">
            <a:avLst/>
          </a:prstGeom>
          <a:noFill/>
          <a:ln w="9525">
            <a:noFill/>
            <a:miter lim="800000"/>
            <a:headEnd/>
            <a:tailEnd/>
          </a:ln>
          <a:effectLst/>
        </p:spPr>
      </p:pic>
      <p:sp>
        <p:nvSpPr>
          <p:cNvPr id="120838" name="Text Box 6"/>
          <p:cNvSpPr txBox="1">
            <a:spLocks noChangeArrowheads="1"/>
          </p:cNvSpPr>
          <p:nvPr/>
        </p:nvSpPr>
        <p:spPr bwMode="auto">
          <a:xfrm>
            <a:off x="5486400" y="1066800"/>
            <a:ext cx="2695575" cy="1920875"/>
          </a:xfrm>
          <a:prstGeom prst="rect">
            <a:avLst/>
          </a:prstGeom>
          <a:noFill/>
          <a:ln w="9525">
            <a:noFill/>
            <a:miter lim="800000"/>
            <a:headEnd/>
            <a:tailEnd/>
          </a:ln>
          <a:effectLst>
            <a:glow rad="228600">
              <a:schemeClr val="accent2">
                <a:satMod val="175000"/>
                <a:alpha val="40000"/>
              </a:schemeClr>
            </a:glow>
          </a:effectLst>
        </p:spPr>
        <p:txBody>
          <a:bodyPr wrap="none">
            <a:spAutoFit/>
          </a:bodyPr>
          <a:lstStyle/>
          <a:p>
            <a:pPr algn="ct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Landa’s</a:t>
            </a:r>
            <a:r>
              <a:rPr lang="en-US" dirty="0">
                <a:effectLst>
                  <a:outerShdw blurRad="38100" dist="38100" dir="2700000" algn="tl">
                    <a:srgbClr val="000000">
                      <a:alpha val="43137"/>
                    </a:srgbClr>
                  </a:outerShdw>
                </a:effectLst>
              </a:rPr>
              <a:t> Alphabet” </a:t>
            </a:r>
          </a:p>
          <a:p>
            <a:pPr algn="ctr"/>
            <a:r>
              <a:rPr lang="en-US" dirty="0">
                <a:effectLst>
                  <a:outerShdw blurRad="38100" dist="38100" dir="2700000" algn="tl">
                    <a:srgbClr val="000000">
                      <a:alpha val="43137"/>
                    </a:srgbClr>
                  </a:outerShdw>
                </a:effectLst>
              </a:rPr>
              <a:t>shows that people </a:t>
            </a:r>
          </a:p>
          <a:p>
            <a:pPr algn="ctr"/>
            <a:r>
              <a:rPr lang="en-US" dirty="0">
                <a:effectLst>
                  <a:outerShdw blurRad="38100" dist="38100" dir="2700000" algn="tl">
                    <a:srgbClr val="000000">
                      <a:alpha val="43137"/>
                    </a:srgbClr>
                  </a:outerShdw>
                </a:effectLst>
              </a:rPr>
              <a:t>could still write </a:t>
            </a:r>
          </a:p>
          <a:p>
            <a:pPr algn="ctr"/>
            <a:r>
              <a:rPr lang="en-US" dirty="0">
                <a:effectLst>
                  <a:outerShdw blurRad="38100" dist="38100" dir="2700000" algn="tl">
                    <a:srgbClr val="000000">
                      <a:alpha val="43137"/>
                    </a:srgbClr>
                  </a:outerShdw>
                </a:effectLst>
              </a:rPr>
              <a:t>Maya glyphs </a:t>
            </a:r>
          </a:p>
          <a:p>
            <a:pPr algn="ctr"/>
            <a:r>
              <a:rPr lang="en-US" dirty="0">
                <a:effectLst>
                  <a:outerShdw blurRad="38100" dist="38100" dir="2700000" algn="tl">
                    <a:srgbClr val="000000">
                      <a:alpha val="43137"/>
                    </a:srgbClr>
                  </a:outerShdw>
                </a:effectLst>
              </a:rPr>
              <a:t>at the time of the </a:t>
            </a:r>
          </a:p>
          <a:p>
            <a:pPr algn="ctr"/>
            <a:r>
              <a:rPr lang="en-US" dirty="0">
                <a:effectLst>
                  <a:outerShdw blurRad="38100" dist="38100" dir="2700000" algn="tl">
                    <a:srgbClr val="000000">
                      <a:alpha val="43137"/>
                    </a:srgbClr>
                  </a:outerShdw>
                </a:effectLst>
              </a:rPr>
              <a:t>conquest</a:t>
            </a:r>
            <a:endParaRPr lang="en-GB" dirty="0">
              <a:effectLst>
                <a:outerShdw blurRad="38100" dist="38100" dir="2700000" algn="tl">
                  <a:srgbClr val="000000">
                    <a:alpha val="43137"/>
                  </a:srgbClr>
                </a:outerShdw>
              </a:effectLst>
            </a:endParaRPr>
          </a:p>
        </p:txBody>
      </p:sp>
      <p:pic>
        <p:nvPicPr>
          <p:cNvPr id="120839" name="Picture 7"/>
          <p:cNvPicPr>
            <a:picLocks noChangeAspect="1" noChangeArrowheads="1"/>
          </p:cNvPicPr>
          <p:nvPr/>
        </p:nvPicPr>
        <p:blipFill>
          <a:blip r:embed="rId4" cstate="print"/>
          <a:srcRect/>
          <a:stretch>
            <a:fillRect/>
          </a:stretch>
        </p:blipFill>
        <p:spPr bwMode="auto">
          <a:xfrm>
            <a:off x="5791200" y="3276600"/>
            <a:ext cx="2057400" cy="2038350"/>
          </a:xfrm>
          <a:prstGeom prst="rect">
            <a:avLst/>
          </a:prstGeom>
          <a:noFill/>
          <a:ln w="9525">
            <a:noFill/>
            <a:miter lim="800000"/>
            <a:headEnd/>
            <a:tailEnd/>
          </a:ln>
          <a:effectLst/>
        </p:spPr>
      </p:pic>
      <p:sp>
        <p:nvSpPr>
          <p:cNvPr id="120841" name="Rectangle 9"/>
          <p:cNvSpPr>
            <a:spLocks noChangeArrowheads="1"/>
          </p:cNvSpPr>
          <p:nvPr/>
        </p:nvSpPr>
        <p:spPr bwMode="auto">
          <a:xfrm>
            <a:off x="5576455" y="4673889"/>
            <a:ext cx="2544763" cy="1311275"/>
          </a:xfrm>
          <a:prstGeom prst="rect">
            <a:avLst/>
          </a:prstGeom>
          <a:noFill/>
          <a:ln w="9525">
            <a:noFill/>
            <a:miter lim="800000"/>
            <a:headEnd/>
            <a:tailEnd/>
          </a:ln>
          <a:effectLst/>
        </p:spPr>
        <p:txBody>
          <a:bodyPr wrap="none" anchor="ctr">
            <a:spAutoFit/>
          </a:bodyPr>
          <a:lstStyle/>
          <a:p>
            <a:pPr algn="ctr" eaLnBrk="1" hangingPunct="1"/>
            <a:r>
              <a:rPr lang="en-US" dirty="0">
                <a:effectLst>
                  <a:outerShdw blurRad="38100" dist="38100" dir="2700000" algn="tl">
                    <a:srgbClr val="000000">
                      <a:alpha val="43137"/>
                    </a:srgbClr>
                  </a:outerShdw>
                </a:effectLst>
              </a:rPr>
              <a:t>Diego de </a:t>
            </a:r>
            <a:r>
              <a:rPr lang="en-US" dirty="0" err="1">
                <a:effectLst>
                  <a:outerShdw blurRad="38100" dist="38100" dir="2700000" algn="tl">
                    <a:srgbClr val="000000">
                      <a:alpha val="43137"/>
                    </a:srgbClr>
                  </a:outerShdw>
                </a:effectLst>
              </a:rPr>
              <a:t>Landa</a:t>
            </a:r>
            <a:r>
              <a:rPr lang="en-US" dirty="0">
                <a:effectLst>
                  <a:outerShdw blurRad="38100" dist="38100" dir="2700000" algn="tl">
                    <a:srgbClr val="000000">
                      <a:alpha val="43137"/>
                    </a:srgbClr>
                  </a:outerShdw>
                </a:effectLst>
              </a:rPr>
              <a:t> </a:t>
            </a:r>
          </a:p>
          <a:p>
            <a:pPr algn="ctr" eaLnBrk="1" hangingPunct="1"/>
            <a:r>
              <a:rPr lang="en-US" dirty="0">
                <a:effectLst>
                  <a:outerShdw blurRad="38100" dist="38100" dir="2700000" algn="tl">
                    <a:srgbClr val="000000">
                      <a:alpha val="43137"/>
                    </a:srgbClr>
                  </a:outerShdw>
                </a:effectLst>
              </a:rPr>
              <a:t>(1524-1579) </a:t>
            </a:r>
          </a:p>
          <a:p>
            <a:pPr algn="ctr" eaLnBrk="1" hangingPunct="1"/>
            <a:r>
              <a:rPr lang="en-US" dirty="0">
                <a:effectLst>
                  <a:outerShdw blurRad="38100" dist="38100" dir="2700000" algn="tl">
                    <a:srgbClr val="000000">
                      <a:alpha val="43137"/>
                    </a:srgbClr>
                  </a:outerShdw>
                </a:effectLst>
              </a:rPr>
              <a:t>second residing </a:t>
            </a:r>
          </a:p>
          <a:p>
            <a:pPr algn="ctr" eaLnBrk="1" hangingPunct="1"/>
            <a:r>
              <a:rPr lang="en-US" dirty="0">
                <a:effectLst>
                  <a:outerShdw blurRad="38100" dist="38100" dir="2700000" algn="tl">
                    <a:srgbClr val="000000">
                      <a:alpha val="43137"/>
                    </a:srgbClr>
                  </a:outerShdw>
                </a:effectLst>
              </a:rPr>
              <a:t>bishop of Yucatán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3" cstate="print"/>
          <a:srcRect/>
          <a:stretch>
            <a:fillRect/>
          </a:stretch>
        </p:blipFill>
        <p:spPr bwMode="auto">
          <a:xfrm>
            <a:off x="1295400" y="974725"/>
            <a:ext cx="6400800" cy="5375275"/>
          </a:xfrm>
          <a:prstGeom prst="rect">
            <a:avLst/>
          </a:prstGeom>
          <a:noFill/>
          <a:ln w="9525">
            <a:noFill/>
            <a:miter lim="800000"/>
            <a:headEnd/>
            <a:tailEnd/>
          </a:ln>
          <a:effectLst/>
        </p:spPr>
      </p:pic>
      <p:sp>
        <p:nvSpPr>
          <p:cNvPr id="118789" name="Oval 5"/>
          <p:cNvSpPr>
            <a:spLocks noChangeArrowheads="1"/>
          </p:cNvSpPr>
          <p:nvPr/>
        </p:nvSpPr>
        <p:spPr bwMode="auto">
          <a:xfrm>
            <a:off x="2819400" y="3006725"/>
            <a:ext cx="76200" cy="825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18790" name="Oval 6"/>
          <p:cNvSpPr>
            <a:spLocks noChangeArrowheads="1"/>
          </p:cNvSpPr>
          <p:nvPr/>
        </p:nvSpPr>
        <p:spPr bwMode="auto">
          <a:xfrm>
            <a:off x="2057400" y="1951038"/>
            <a:ext cx="4572000" cy="4713287"/>
          </a:xfrm>
          <a:prstGeom prst="ellipse">
            <a:avLst/>
          </a:prstGeom>
          <a:noFill/>
          <a:ln w="76200">
            <a:solidFill>
              <a:srgbClr val="CC0000"/>
            </a:solidFill>
            <a:round/>
            <a:headEnd/>
            <a:tailEnd/>
          </a:ln>
          <a:effectLst/>
        </p:spPr>
        <p:txBody>
          <a:bodyPr wrap="none" anchor="ctr"/>
          <a:lstStyle/>
          <a:p>
            <a:endParaRPr lang="en-US"/>
          </a:p>
        </p:txBody>
      </p:sp>
      <p:sp>
        <p:nvSpPr>
          <p:cNvPr id="118791" name="Line 7"/>
          <p:cNvSpPr>
            <a:spLocks noChangeShapeType="1"/>
          </p:cNvSpPr>
          <p:nvPr/>
        </p:nvSpPr>
        <p:spPr bwMode="auto">
          <a:xfrm>
            <a:off x="2590800" y="2844800"/>
            <a:ext cx="3581400" cy="2925763"/>
          </a:xfrm>
          <a:prstGeom prst="line">
            <a:avLst/>
          </a:prstGeom>
          <a:noFill/>
          <a:ln w="76200">
            <a:solidFill>
              <a:srgbClr val="CC0000"/>
            </a:solidFill>
            <a:round/>
            <a:headEnd/>
            <a:tailEnd/>
          </a:ln>
          <a:effectLst/>
        </p:spPr>
        <p:txBody>
          <a:bodyPr/>
          <a:lstStyle/>
          <a:p>
            <a:endParaRPr lang="en-US"/>
          </a:p>
        </p:txBody>
      </p:sp>
      <p:sp>
        <p:nvSpPr>
          <p:cNvPr id="118792" name="Text Box 8"/>
          <p:cNvSpPr txBox="1">
            <a:spLocks noChangeArrowheads="1"/>
          </p:cNvSpPr>
          <p:nvPr/>
        </p:nvSpPr>
        <p:spPr bwMode="auto">
          <a:xfrm>
            <a:off x="2514600" y="325438"/>
            <a:ext cx="3794125" cy="396875"/>
          </a:xfrm>
          <a:prstGeom prst="rect">
            <a:avLst/>
          </a:prstGeom>
          <a:noFill/>
          <a:ln w="9525">
            <a:noFill/>
            <a:miter lim="800000"/>
            <a:headEnd/>
            <a:tailEnd/>
          </a:ln>
          <a:effectLst/>
        </p:spPr>
        <p:txBody>
          <a:bodyPr wrap="none">
            <a:spAutoFit/>
          </a:bodyPr>
          <a:lstStyle/>
          <a:p>
            <a:r>
              <a:rPr lang="en-US"/>
              <a:t>Downtown Tikal, Guatemala</a:t>
            </a: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8" name="Picture 8" descr="maya-map"/>
          <p:cNvPicPr>
            <a:picLocks noChangeAspect="1" noChangeArrowheads="1"/>
          </p:cNvPicPr>
          <p:nvPr/>
        </p:nvPicPr>
        <p:blipFill>
          <a:blip r:embed="rId3" cstate="print"/>
          <a:srcRect/>
          <a:stretch>
            <a:fillRect/>
          </a:stretch>
        </p:blipFill>
        <p:spPr bwMode="auto">
          <a:xfrm>
            <a:off x="3733800" y="893763"/>
            <a:ext cx="4048125" cy="5608637"/>
          </a:xfrm>
          <a:prstGeom prst="rect">
            <a:avLst/>
          </a:prstGeom>
          <a:noFill/>
        </p:spPr>
      </p:pic>
      <p:sp>
        <p:nvSpPr>
          <p:cNvPr id="102409" name="Text Box 9"/>
          <p:cNvSpPr txBox="1">
            <a:spLocks noChangeArrowheads="1"/>
          </p:cNvSpPr>
          <p:nvPr/>
        </p:nvSpPr>
        <p:spPr bwMode="auto">
          <a:xfrm>
            <a:off x="550862" y="2357438"/>
            <a:ext cx="2924175" cy="2530475"/>
          </a:xfrm>
          <a:prstGeom prst="rect">
            <a:avLst/>
          </a:prstGeom>
          <a:solidFill>
            <a:schemeClr val="bg2"/>
          </a:solidFill>
          <a:ln w="9525">
            <a:noFill/>
            <a:miter lim="800000"/>
            <a:headEnd/>
            <a:tailEnd/>
          </a:ln>
          <a:effectLst/>
        </p:spPr>
        <p:txBody>
          <a:bodyPr wrap="none">
            <a:spAutoFit/>
          </a:bodyPr>
          <a:lstStyle/>
          <a:p>
            <a:pPr algn="ctr"/>
            <a:r>
              <a:rPr lang="en-US"/>
              <a:t>We don’t really </a:t>
            </a:r>
          </a:p>
          <a:p>
            <a:pPr algn="ctr"/>
            <a:r>
              <a:rPr lang="en-US"/>
              <a:t>know as much </a:t>
            </a:r>
          </a:p>
          <a:p>
            <a:pPr algn="ctr"/>
            <a:r>
              <a:rPr lang="en-US"/>
              <a:t>about the ancient</a:t>
            </a:r>
          </a:p>
          <a:p>
            <a:pPr algn="ctr"/>
            <a:r>
              <a:rPr lang="en-US"/>
              <a:t>Maya as</a:t>
            </a:r>
          </a:p>
          <a:p>
            <a:pPr algn="ctr"/>
            <a:r>
              <a:rPr lang="en-US"/>
              <a:t>National Geographic</a:t>
            </a:r>
          </a:p>
          <a:p>
            <a:pPr algn="ctr"/>
            <a:r>
              <a:rPr lang="en-US"/>
              <a:t>and the</a:t>
            </a:r>
          </a:p>
          <a:p>
            <a:pPr algn="ctr"/>
            <a:r>
              <a:rPr lang="en-US"/>
              <a:t>Discovery Channel</a:t>
            </a:r>
          </a:p>
          <a:p>
            <a:pPr algn="ctr"/>
            <a:r>
              <a:rPr lang="en-US"/>
              <a:t>would have you think</a:t>
            </a:r>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latinamericanstudies.org/maya/postclassic-yucatan.jpg"/>
          <p:cNvPicPr>
            <a:picLocks noChangeAspect="1" noChangeArrowheads="1"/>
          </p:cNvPicPr>
          <p:nvPr/>
        </p:nvPicPr>
        <p:blipFill>
          <a:blip r:embed="rId3" cstate="print"/>
          <a:srcRect/>
          <a:stretch>
            <a:fillRect/>
          </a:stretch>
        </p:blipFill>
        <p:spPr bwMode="auto">
          <a:xfrm>
            <a:off x="2095500" y="406200"/>
            <a:ext cx="4953000" cy="6299494"/>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1905000" y="6340475"/>
            <a:ext cx="5410200" cy="576263"/>
          </a:xfrm>
          <a:prstGeom prst="rect">
            <a:avLst/>
          </a:prstGeom>
          <a:solidFill>
            <a:schemeClr val="accent2">
              <a:lumMod val="40000"/>
              <a:lumOff val="60000"/>
            </a:schemeClr>
          </a:solidFill>
          <a:ln w="57150"/>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en-US" sz="2800" dirty="0"/>
              <a:t>Postclassic Maya Cities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6" name="Picture 6"/>
          <p:cNvPicPr>
            <a:picLocks noChangeAspect="1" noChangeArrowheads="1"/>
          </p:cNvPicPr>
          <p:nvPr/>
        </p:nvPicPr>
        <p:blipFill>
          <a:blip r:embed="rId3" cstate="print"/>
          <a:srcRect/>
          <a:stretch>
            <a:fillRect/>
          </a:stretch>
        </p:blipFill>
        <p:spPr bwMode="auto">
          <a:xfrm>
            <a:off x="457200" y="487363"/>
            <a:ext cx="7924800" cy="5549900"/>
          </a:xfrm>
          <a:prstGeom prst="rect">
            <a:avLst/>
          </a:prstGeom>
          <a:noFill/>
          <a:ln w="9525">
            <a:noFill/>
            <a:miter lim="800000"/>
            <a:headEnd/>
            <a:tailEnd/>
          </a:ln>
          <a:effectLst/>
        </p:spPr>
      </p:pic>
      <p:sp>
        <p:nvSpPr>
          <p:cNvPr id="122887" name="Text Box 7"/>
          <p:cNvSpPr txBox="1">
            <a:spLocks noChangeArrowheads="1"/>
          </p:cNvSpPr>
          <p:nvPr/>
        </p:nvSpPr>
        <p:spPr bwMode="auto">
          <a:xfrm>
            <a:off x="2819400" y="6257925"/>
            <a:ext cx="3500438" cy="396875"/>
          </a:xfrm>
          <a:prstGeom prst="rect">
            <a:avLst/>
          </a:prstGeom>
          <a:noFill/>
          <a:ln w="9525">
            <a:noFill/>
            <a:miter lim="800000"/>
            <a:headEnd/>
            <a:tailEnd/>
          </a:ln>
          <a:effectLst/>
        </p:spPr>
        <p:txBody>
          <a:bodyPr wrap="none">
            <a:spAutoFit/>
          </a:bodyPr>
          <a:lstStyle/>
          <a:p>
            <a:r>
              <a:rPr lang="en-US"/>
              <a:t>Postclassic Tulum, Mexico</a:t>
            </a:r>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2" name="Picture 6"/>
          <p:cNvPicPr>
            <a:picLocks noChangeAspect="1" noChangeArrowheads="1"/>
          </p:cNvPicPr>
          <p:nvPr/>
        </p:nvPicPr>
        <p:blipFill>
          <a:blip r:embed="rId3" cstate="print"/>
          <a:srcRect t="33737"/>
          <a:stretch>
            <a:fillRect/>
          </a:stretch>
        </p:blipFill>
        <p:spPr bwMode="auto">
          <a:xfrm>
            <a:off x="2667000" y="4144963"/>
            <a:ext cx="6096000" cy="2873375"/>
          </a:xfrm>
          <a:prstGeom prst="rect">
            <a:avLst/>
          </a:prstGeom>
          <a:noFill/>
          <a:ln w="9525">
            <a:noFill/>
            <a:miter lim="800000"/>
            <a:headEnd/>
            <a:tailEnd/>
          </a:ln>
          <a:effectLst/>
        </p:spPr>
      </p:pic>
      <p:pic>
        <p:nvPicPr>
          <p:cNvPr id="121864" name="Picture 8"/>
          <p:cNvPicPr>
            <a:picLocks noChangeAspect="1" noChangeArrowheads="1"/>
          </p:cNvPicPr>
          <p:nvPr/>
        </p:nvPicPr>
        <p:blipFill>
          <a:blip r:embed="rId4" cstate="print"/>
          <a:srcRect/>
          <a:stretch>
            <a:fillRect/>
          </a:stretch>
        </p:blipFill>
        <p:spPr bwMode="auto">
          <a:xfrm>
            <a:off x="3352800" y="568325"/>
            <a:ext cx="4810125" cy="3419475"/>
          </a:xfrm>
          <a:prstGeom prst="rect">
            <a:avLst/>
          </a:prstGeom>
          <a:noFill/>
          <a:ln w="9525">
            <a:noFill/>
            <a:miter lim="800000"/>
            <a:headEnd/>
            <a:tailEnd/>
          </a:ln>
          <a:effectLst/>
        </p:spPr>
      </p:pic>
      <p:pic>
        <p:nvPicPr>
          <p:cNvPr id="121865" name="Picture 9"/>
          <p:cNvPicPr>
            <a:picLocks noChangeAspect="1" noChangeArrowheads="1"/>
          </p:cNvPicPr>
          <p:nvPr/>
        </p:nvPicPr>
        <p:blipFill>
          <a:blip r:embed="rId5" cstate="print"/>
          <a:srcRect/>
          <a:stretch>
            <a:fillRect/>
          </a:stretch>
        </p:blipFill>
        <p:spPr bwMode="auto">
          <a:xfrm>
            <a:off x="914400" y="2844800"/>
            <a:ext cx="1258888" cy="2032000"/>
          </a:xfrm>
          <a:prstGeom prst="rect">
            <a:avLst/>
          </a:prstGeom>
          <a:noFill/>
          <a:ln w="9525">
            <a:noFill/>
            <a:miter lim="800000"/>
            <a:headEnd/>
            <a:tailEnd/>
          </a:ln>
          <a:effectLst/>
        </p:spPr>
      </p:pic>
      <p:sp>
        <p:nvSpPr>
          <p:cNvPr id="121866" name="Text Box 10"/>
          <p:cNvSpPr txBox="1">
            <a:spLocks noChangeArrowheads="1"/>
          </p:cNvSpPr>
          <p:nvPr/>
        </p:nvSpPr>
        <p:spPr bwMode="auto">
          <a:xfrm>
            <a:off x="533400" y="1138238"/>
            <a:ext cx="1866900" cy="1006475"/>
          </a:xfrm>
          <a:prstGeom prst="rect">
            <a:avLst/>
          </a:prstGeom>
          <a:noFill/>
          <a:ln w="9525">
            <a:noFill/>
            <a:miter lim="800000"/>
            <a:headEnd/>
            <a:tailEnd/>
          </a:ln>
          <a:effectLst/>
        </p:spPr>
        <p:txBody>
          <a:bodyPr wrap="none">
            <a:spAutoFit/>
          </a:bodyPr>
          <a:lstStyle/>
          <a:p>
            <a:pPr algn="ctr"/>
            <a:r>
              <a:rPr lang="en-US"/>
              <a:t>Postclassic </a:t>
            </a:r>
          </a:p>
          <a:p>
            <a:pPr algn="ctr"/>
            <a:r>
              <a:rPr lang="en-US"/>
              <a:t>Chichen Itza,</a:t>
            </a:r>
          </a:p>
          <a:p>
            <a:pPr algn="ctr"/>
            <a:r>
              <a:rPr lang="en-US"/>
              <a:t>Yucatan</a:t>
            </a:r>
            <a:endParaRPr lang="en-GB"/>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p:cNvPicPr>
            <a:picLocks noChangeAspect="1" noChangeArrowheads="1"/>
          </p:cNvPicPr>
          <p:nvPr/>
        </p:nvPicPr>
        <p:blipFill>
          <a:blip r:embed="rId3" cstate="print"/>
          <a:srcRect/>
          <a:stretch>
            <a:fillRect/>
          </a:stretch>
        </p:blipFill>
        <p:spPr bwMode="auto">
          <a:xfrm>
            <a:off x="2895600" y="609600"/>
            <a:ext cx="5791200" cy="6176963"/>
          </a:xfrm>
          <a:prstGeom prst="rect">
            <a:avLst/>
          </a:prstGeom>
          <a:noFill/>
          <a:ln w="9525">
            <a:noFill/>
            <a:miter lim="800000"/>
            <a:headEnd/>
            <a:tailEnd/>
          </a:ln>
          <a:effectLst/>
        </p:spPr>
      </p:pic>
      <p:sp>
        <p:nvSpPr>
          <p:cNvPr id="119814" name="Text Box 6"/>
          <p:cNvSpPr txBox="1">
            <a:spLocks noChangeArrowheads="1"/>
          </p:cNvSpPr>
          <p:nvPr/>
        </p:nvSpPr>
        <p:spPr bwMode="auto">
          <a:xfrm>
            <a:off x="311612" y="493713"/>
            <a:ext cx="2005677" cy="1323439"/>
          </a:xfrm>
          <a:prstGeom prst="rect">
            <a:avLst/>
          </a:prstGeom>
          <a:noFill/>
          <a:ln w="9525">
            <a:noFill/>
            <a:miter lim="800000"/>
            <a:headEnd/>
            <a:tailEnd/>
          </a:ln>
          <a:effectLst/>
        </p:spPr>
        <p:txBody>
          <a:bodyPr wrap="none">
            <a:spAutoFit/>
          </a:bodyPr>
          <a:lstStyle/>
          <a:p>
            <a:pPr algn="ctr"/>
            <a:r>
              <a:rPr lang="en-US" dirty="0" err="1" smtClean="0"/>
              <a:t>Chunchuchmil</a:t>
            </a:r>
            <a:endParaRPr lang="en-US" dirty="0"/>
          </a:p>
          <a:p>
            <a:pPr algn="ctr"/>
            <a:endParaRPr lang="en-US" dirty="0"/>
          </a:p>
          <a:p>
            <a:pPr algn="ctr"/>
            <a:r>
              <a:rPr lang="en-US" dirty="0"/>
              <a:t>A </a:t>
            </a:r>
            <a:r>
              <a:rPr lang="en-US" dirty="0" err="1"/>
              <a:t>Postclassic</a:t>
            </a:r>
            <a:r>
              <a:rPr lang="en-US" dirty="0"/>
              <a:t> </a:t>
            </a:r>
          </a:p>
          <a:p>
            <a:pPr algn="ctr"/>
            <a:r>
              <a:rPr lang="en-US" dirty="0"/>
              <a:t>Maya City</a:t>
            </a:r>
            <a:endParaRPr lang="en-GB" dirty="0"/>
          </a:p>
        </p:txBody>
      </p:sp>
      <p:pic>
        <p:nvPicPr>
          <p:cNvPr id="119815" name="Picture 7"/>
          <p:cNvPicPr>
            <a:picLocks noChangeAspect="1" noChangeArrowheads="1"/>
          </p:cNvPicPr>
          <p:nvPr/>
        </p:nvPicPr>
        <p:blipFill>
          <a:blip r:embed="rId4" cstate="print"/>
          <a:srcRect l="4019" t="2325" r="3517" b="9302"/>
          <a:stretch>
            <a:fillRect/>
          </a:stretch>
        </p:blipFill>
        <p:spPr bwMode="auto">
          <a:xfrm>
            <a:off x="457200" y="2362200"/>
            <a:ext cx="2057400" cy="1700213"/>
          </a:xfrm>
          <a:prstGeom prst="rect">
            <a:avLst/>
          </a:prstGeom>
          <a:noFill/>
          <a:ln w="9525">
            <a:noFill/>
            <a:miter lim="800000"/>
            <a:headEnd/>
            <a:tailEnd/>
          </a:ln>
          <a:effectLst/>
        </p:spPr>
      </p:pic>
      <p:sp>
        <p:nvSpPr>
          <p:cNvPr id="119816" name="Oval 8"/>
          <p:cNvSpPr>
            <a:spLocks noChangeArrowheads="1"/>
          </p:cNvSpPr>
          <p:nvPr/>
        </p:nvSpPr>
        <p:spPr bwMode="auto">
          <a:xfrm>
            <a:off x="1066800" y="2895600"/>
            <a:ext cx="152400" cy="152400"/>
          </a:xfrm>
          <a:prstGeom prst="ellipse">
            <a:avLst/>
          </a:prstGeom>
          <a:noFill/>
          <a:ln w="9525">
            <a:solidFill>
              <a:srgbClr val="CC0000"/>
            </a:solidFill>
            <a:round/>
            <a:headEnd/>
            <a:tailEnd/>
          </a:ln>
          <a:effectLst/>
        </p:spPr>
        <p:txBody>
          <a:bodyPr wrap="none" anchor="ctr"/>
          <a:lstStyle/>
          <a:p>
            <a:endParaRPr lang="en-US"/>
          </a:p>
        </p:txBody>
      </p:sp>
      <p:sp>
        <p:nvSpPr>
          <p:cNvPr id="119817" name="Line 9"/>
          <p:cNvSpPr>
            <a:spLocks noChangeShapeType="1"/>
          </p:cNvSpPr>
          <p:nvPr/>
        </p:nvSpPr>
        <p:spPr bwMode="auto">
          <a:xfrm flipH="1">
            <a:off x="1143000" y="2209800"/>
            <a:ext cx="152400" cy="609600"/>
          </a:xfrm>
          <a:prstGeom prst="line">
            <a:avLst/>
          </a:prstGeom>
          <a:noFill/>
          <a:ln w="38100">
            <a:solidFill>
              <a:srgbClr val="CC00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10" name="Picture 6"/>
          <p:cNvPicPr>
            <a:picLocks noChangeAspect="1" noChangeArrowheads="1"/>
          </p:cNvPicPr>
          <p:nvPr/>
        </p:nvPicPr>
        <p:blipFill>
          <a:blip r:embed="rId3" cstate="print"/>
          <a:srcRect/>
          <a:stretch>
            <a:fillRect/>
          </a:stretch>
        </p:blipFill>
        <p:spPr bwMode="auto">
          <a:xfrm>
            <a:off x="914400" y="731838"/>
            <a:ext cx="7148513" cy="5078412"/>
          </a:xfrm>
          <a:prstGeom prst="rect">
            <a:avLst/>
          </a:prstGeom>
          <a:noFill/>
          <a:ln w="9525">
            <a:noFill/>
            <a:miter lim="800000"/>
            <a:headEnd/>
            <a:tailEnd/>
          </a:ln>
          <a:effectLst/>
        </p:spPr>
      </p:pic>
      <p:pic>
        <p:nvPicPr>
          <p:cNvPr id="123911" name="Picture 7"/>
          <p:cNvPicPr>
            <a:picLocks noChangeAspect="1" noChangeArrowheads="1"/>
          </p:cNvPicPr>
          <p:nvPr/>
        </p:nvPicPr>
        <p:blipFill>
          <a:blip r:embed="rId4" cstate="print"/>
          <a:srcRect/>
          <a:stretch>
            <a:fillRect/>
          </a:stretch>
        </p:blipFill>
        <p:spPr bwMode="auto">
          <a:xfrm>
            <a:off x="5105400" y="4308475"/>
            <a:ext cx="3429000" cy="2444750"/>
          </a:xfrm>
          <a:prstGeom prst="rect">
            <a:avLst/>
          </a:prstGeom>
          <a:noFill/>
          <a:ln w="9525">
            <a:noFill/>
            <a:miter lim="800000"/>
            <a:headEnd/>
            <a:tailEnd/>
          </a:ln>
          <a:effectLst/>
        </p:spPr>
      </p:pic>
      <p:sp>
        <p:nvSpPr>
          <p:cNvPr id="123912" name="Text Box 8"/>
          <p:cNvSpPr txBox="1">
            <a:spLocks noChangeArrowheads="1"/>
          </p:cNvSpPr>
          <p:nvPr/>
        </p:nvSpPr>
        <p:spPr bwMode="auto">
          <a:xfrm>
            <a:off x="1219200" y="1219200"/>
            <a:ext cx="1166813" cy="396875"/>
          </a:xfrm>
          <a:prstGeom prst="rect">
            <a:avLst/>
          </a:prstGeom>
          <a:noFill/>
          <a:ln w="9525">
            <a:noFill/>
            <a:miter lim="800000"/>
            <a:headEnd/>
            <a:tailEnd/>
          </a:ln>
          <a:effectLst/>
        </p:spPr>
        <p:txBody>
          <a:bodyPr wrap="none">
            <a:spAutoFit/>
          </a:bodyPr>
          <a:lstStyle/>
          <a:p>
            <a:r>
              <a:rPr lang="en-US"/>
              <a:t>Disease</a:t>
            </a:r>
            <a:endParaRPr lang="en-GB"/>
          </a:p>
        </p:txBody>
      </p:sp>
      <p:sp>
        <p:nvSpPr>
          <p:cNvPr id="123913" name="Text Box 9"/>
          <p:cNvSpPr txBox="1">
            <a:spLocks noChangeArrowheads="1"/>
          </p:cNvSpPr>
          <p:nvPr/>
        </p:nvSpPr>
        <p:spPr bwMode="auto">
          <a:xfrm>
            <a:off x="1219200" y="4876800"/>
            <a:ext cx="3243263" cy="1616075"/>
          </a:xfrm>
          <a:prstGeom prst="rect">
            <a:avLst/>
          </a:prstGeom>
          <a:solidFill>
            <a:schemeClr val="bg2">
              <a:lumMod val="75000"/>
            </a:schemeClr>
          </a:solidFill>
          <a:ln w="9525">
            <a:noFill/>
            <a:miter lim="800000"/>
            <a:headEnd/>
            <a:tailEnd/>
          </a:ln>
          <a:effectLst/>
        </p:spPr>
        <p:txBody>
          <a:bodyPr wrap="none">
            <a:spAutoFit/>
          </a:bodyPr>
          <a:lstStyle/>
          <a:p>
            <a:pPr algn="ctr"/>
            <a:r>
              <a:rPr lang="en-US" dirty="0">
                <a:solidFill>
                  <a:srgbClr val="CC0000"/>
                </a:solidFill>
                <a:effectLst>
                  <a:outerShdw blurRad="38100" dist="38100" dir="2700000" algn="tl">
                    <a:srgbClr val="000000">
                      <a:alpha val="43137"/>
                    </a:srgbClr>
                  </a:outerShdw>
                </a:effectLst>
              </a:rPr>
              <a:t>No remains of </a:t>
            </a:r>
            <a:r>
              <a:rPr lang="en-US" dirty="0" smtClean="0">
                <a:solidFill>
                  <a:srgbClr val="CC0000"/>
                </a:solidFill>
                <a:effectLst>
                  <a:outerShdw blurRad="38100" dist="38100" dir="2700000" algn="tl">
                    <a:srgbClr val="000000">
                      <a:alpha val="43137"/>
                    </a:srgbClr>
                  </a:outerShdw>
                </a:effectLst>
              </a:rPr>
              <a:t>victims</a:t>
            </a:r>
            <a:endParaRPr lang="en-US" dirty="0">
              <a:solidFill>
                <a:srgbClr val="CC0000"/>
              </a:solidFill>
              <a:effectLst>
                <a:outerShdw blurRad="38100" dist="38100" dir="2700000" algn="tl">
                  <a:srgbClr val="000000">
                    <a:alpha val="43137"/>
                  </a:srgbClr>
                </a:outerShdw>
              </a:effectLst>
            </a:endParaRPr>
          </a:p>
          <a:p>
            <a:pPr algn="ctr"/>
            <a:r>
              <a:rPr lang="en-US" dirty="0">
                <a:solidFill>
                  <a:srgbClr val="CC0000"/>
                </a:solidFill>
                <a:effectLst>
                  <a:outerShdw blurRad="38100" dist="38100" dir="2700000" algn="tl">
                    <a:srgbClr val="000000">
                      <a:alpha val="43137"/>
                    </a:srgbClr>
                  </a:outerShdw>
                </a:effectLst>
              </a:rPr>
              <a:t>No depictions in Art</a:t>
            </a:r>
          </a:p>
          <a:p>
            <a:pPr algn="ctr"/>
            <a:endParaRPr lang="en-US" dirty="0"/>
          </a:p>
          <a:p>
            <a:pPr algn="ctr"/>
            <a:r>
              <a:rPr lang="en-US" dirty="0"/>
              <a:t>Usually the Elite survive</a:t>
            </a:r>
          </a:p>
          <a:p>
            <a:pPr algn="ctr"/>
            <a:r>
              <a:rPr lang="en-US" dirty="0"/>
              <a:t>and people come back</a:t>
            </a:r>
            <a:endParaRPr lang="en-GB" dirty="0"/>
          </a:p>
        </p:txBody>
      </p:sp>
      <p:sp>
        <p:nvSpPr>
          <p:cNvPr id="123916" name="Rectangle 12"/>
          <p:cNvSpPr>
            <a:spLocks noChangeArrowheads="1"/>
          </p:cNvSpPr>
          <p:nvPr/>
        </p:nvSpPr>
        <p:spPr bwMode="auto">
          <a:xfrm>
            <a:off x="4241800" y="1148080"/>
            <a:ext cx="3124200" cy="812800"/>
          </a:xfrm>
          <a:prstGeom prst="rect">
            <a:avLst/>
          </a:prstGeom>
          <a:solidFill>
            <a:schemeClr val="tx1"/>
          </a:solidFill>
          <a:ln w="9525">
            <a:solidFill>
              <a:schemeClr val="tx1"/>
            </a:solidFill>
            <a:miter lim="800000"/>
            <a:headEnd/>
            <a:tailEnd/>
          </a:ln>
          <a:effectLst/>
        </p:spPr>
        <p:txBody>
          <a:bodyPr wrap="none" anchor="ctr"/>
          <a:lstStyle/>
          <a:p>
            <a:pPr algn="ctr"/>
            <a:endParaRPr lang="en-US" dirty="0" smtClean="0">
              <a:solidFill>
                <a:srgbClr val="000000"/>
              </a:solidFill>
            </a:endParaRPr>
          </a:p>
          <a:p>
            <a:pPr algn="ctr"/>
            <a:r>
              <a:rPr lang="en-US" dirty="0" smtClean="0">
                <a:solidFill>
                  <a:srgbClr val="000000"/>
                </a:solidFill>
              </a:rPr>
              <a:t>Archaeology </a:t>
            </a:r>
            <a:r>
              <a:rPr lang="en-US" dirty="0">
                <a:solidFill>
                  <a:srgbClr val="000000"/>
                </a:solidFill>
              </a:rPr>
              <a:t>of plague </a:t>
            </a:r>
          </a:p>
          <a:p>
            <a:pPr algn="ctr"/>
            <a:r>
              <a:rPr lang="en-US" dirty="0">
                <a:solidFill>
                  <a:srgbClr val="000000"/>
                </a:solidFill>
              </a:rPr>
              <a:t>victims in Germany</a:t>
            </a:r>
            <a:endParaRPr lang="en-GB" dirty="0">
              <a:solidFill>
                <a:srgbClr val="000000"/>
              </a:solidFill>
            </a:endParaRPr>
          </a:p>
          <a:p>
            <a:pPr algn="ctr"/>
            <a:endParaRPr lang="en-GB"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3" name="Picture 5"/>
          <p:cNvPicPr>
            <a:picLocks noChangeAspect="1" noChangeArrowheads="1"/>
          </p:cNvPicPr>
          <p:nvPr/>
        </p:nvPicPr>
        <p:blipFill>
          <a:blip r:embed="rId3" cstate="print"/>
          <a:srcRect/>
          <a:stretch>
            <a:fillRect/>
          </a:stretch>
        </p:blipFill>
        <p:spPr bwMode="auto">
          <a:xfrm>
            <a:off x="2057400" y="824345"/>
            <a:ext cx="6734175" cy="5789613"/>
          </a:xfrm>
          <a:prstGeom prst="rect">
            <a:avLst/>
          </a:prstGeom>
          <a:noFill/>
          <a:ln w="9525">
            <a:noFill/>
            <a:miter lim="800000"/>
            <a:headEnd/>
            <a:tailEnd/>
          </a:ln>
          <a:effectLst/>
        </p:spPr>
      </p:pic>
      <p:sp>
        <p:nvSpPr>
          <p:cNvPr id="124934" name="Text Box 6"/>
          <p:cNvSpPr txBox="1">
            <a:spLocks noChangeArrowheads="1"/>
          </p:cNvSpPr>
          <p:nvPr/>
        </p:nvSpPr>
        <p:spPr bwMode="auto">
          <a:xfrm>
            <a:off x="5867400" y="244475"/>
            <a:ext cx="2098675" cy="396875"/>
          </a:xfrm>
          <a:prstGeom prst="rect">
            <a:avLst/>
          </a:prstGeom>
          <a:noFill/>
          <a:ln w="9525">
            <a:noFill/>
            <a:miter lim="800000"/>
            <a:headEnd/>
            <a:tailEnd/>
          </a:ln>
          <a:effectLst/>
        </p:spPr>
        <p:txBody>
          <a:bodyPr wrap="none">
            <a:spAutoFit/>
          </a:bodyPr>
          <a:lstStyle/>
          <a:p>
            <a:r>
              <a:rPr lang="en-US"/>
              <a:t>Peasant Revolt</a:t>
            </a:r>
            <a:endParaRPr lang="en-GB"/>
          </a:p>
        </p:txBody>
      </p:sp>
      <p:sp>
        <p:nvSpPr>
          <p:cNvPr id="124935" name="Text Box 7"/>
          <p:cNvSpPr txBox="1">
            <a:spLocks noChangeArrowheads="1"/>
          </p:cNvSpPr>
          <p:nvPr/>
        </p:nvSpPr>
        <p:spPr bwMode="auto">
          <a:xfrm>
            <a:off x="457200" y="777513"/>
            <a:ext cx="2057400" cy="5883275"/>
          </a:xfrm>
          <a:prstGeom prst="rect">
            <a:avLst/>
          </a:prstGeom>
          <a:solidFill>
            <a:srgbClr val="CC0000"/>
          </a:solidFill>
          <a:ln w="9525">
            <a:noFill/>
            <a:miter lim="800000"/>
            <a:headEnd/>
            <a:tailEnd/>
          </a:ln>
          <a:effectLst/>
        </p:spPr>
        <p:txBody>
          <a:bodyPr>
            <a:spAutoFit/>
          </a:bodyPr>
          <a:lstStyle/>
          <a:p>
            <a:pPr algn="ctr">
              <a:spcBef>
                <a:spcPct val="50000"/>
              </a:spcBef>
            </a:pPr>
            <a:endParaRPr lang="en-US" dirty="0"/>
          </a:p>
          <a:p>
            <a:pPr algn="ctr">
              <a:spcBef>
                <a:spcPct val="50000"/>
              </a:spcBef>
            </a:pPr>
            <a:r>
              <a:rPr lang="en-US" dirty="0"/>
              <a:t>Peasants </a:t>
            </a:r>
          </a:p>
          <a:p>
            <a:pPr algn="ctr">
              <a:spcBef>
                <a:spcPct val="50000"/>
              </a:spcBef>
            </a:pPr>
            <a:r>
              <a:rPr lang="en-US" dirty="0"/>
              <a:t>revolt against bad lords,</a:t>
            </a:r>
          </a:p>
          <a:p>
            <a:pPr algn="ctr">
              <a:spcBef>
                <a:spcPct val="50000"/>
              </a:spcBef>
            </a:pPr>
            <a:r>
              <a:rPr lang="en-US" dirty="0"/>
              <a:t>but they want a better lord,</a:t>
            </a:r>
          </a:p>
          <a:p>
            <a:pPr algn="ctr">
              <a:spcBef>
                <a:spcPct val="50000"/>
              </a:spcBef>
            </a:pPr>
            <a:r>
              <a:rPr lang="en-US" dirty="0"/>
              <a:t>not a new system…</a:t>
            </a:r>
          </a:p>
          <a:p>
            <a:pPr algn="ctr">
              <a:spcBef>
                <a:spcPct val="50000"/>
              </a:spcBef>
            </a:pPr>
            <a:endParaRPr lang="en-US" dirty="0"/>
          </a:p>
          <a:p>
            <a:pPr algn="ctr">
              <a:spcBef>
                <a:spcPct val="50000"/>
              </a:spcBef>
            </a:pPr>
            <a:endParaRPr lang="en-US" dirty="0"/>
          </a:p>
          <a:p>
            <a:pPr algn="ctr">
              <a:spcBef>
                <a:spcPct val="50000"/>
              </a:spcBef>
            </a:pPr>
            <a:r>
              <a:rPr lang="en-US" dirty="0"/>
              <a:t>and they don’t</a:t>
            </a:r>
          </a:p>
          <a:p>
            <a:pPr algn="ctr">
              <a:spcBef>
                <a:spcPct val="50000"/>
              </a:spcBef>
            </a:pPr>
            <a:r>
              <a:rPr lang="en-US" dirty="0"/>
              <a:t>disappear.</a:t>
            </a:r>
          </a:p>
          <a:p>
            <a:pPr>
              <a:spcBef>
                <a:spcPct val="50000"/>
              </a:spcBef>
            </a:pPr>
            <a:endParaRPr lang="en-US" dirty="0"/>
          </a:p>
          <a:p>
            <a:pPr>
              <a:spcBef>
                <a:spcPct val="50000"/>
              </a:spcBef>
            </a:pP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Text Box 4"/>
          <p:cNvSpPr txBox="1">
            <a:spLocks noChangeArrowheads="1"/>
          </p:cNvSpPr>
          <p:nvPr/>
        </p:nvSpPr>
        <p:spPr bwMode="auto">
          <a:xfrm>
            <a:off x="1127125" y="819150"/>
            <a:ext cx="1216025" cy="396875"/>
          </a:xfrm>
          <a:prstGeom prst="rect">
            <a:avLst/>
          </a:prstGeom>
          <a:noFill/>
          <a:ln w="9525">
            <a:noFill/>
            <a:miter lim="800000"/>
            <a:headEnd/>
            <a:tailEnd/>
          </a:ln>
          <a:effectLst/>
        </p:spPr>
        <p:txBody>
          <a:bodyPr wrap="none">
            <a:spAutoFit/>
          </a:bodyPr>
          <a:lstStyle/>
          <a:p>
            <a:r>
              <a:rPr lang="en-US"/>
              <a:t>Warfare</a:t>
            </a:r>
            <a:endParaRPr lang="en-GB"/>
          </a:p>
        </p:txBody>
      </p:sp>
      <p:pic>
        <p:nvPicPr>
          <p:cNvPr id="125957" name="Picture 5"/>
          <p:cNvPicPr>
            <a:picLocks noChangeAspect="1" noChangeArrowheads="1"/>
          </p:cNvPicPr>
          <p:nvPr/>
        </p:nvPicPr>
        <p:blipFill>
          <a:blip r:embed="rId3" cstate="print"/>
          <a:srcRect/>
          <a:stretch>
            <a:fillRect/>
          </a:stretch>
        </p:blipFill>
        <p:spPr bwMode="auto">
          <a:xfrm>
            <a:off x="2013239" y="1544638"/>
            <a:ext cx="3286125" cy="4572000"/>
          </a:xfrm>
          <a:prstGeom prst="rect">
            <a:avLst/>
          </a:prstGeom>
          <a:noFill/>
          <a:ln w="9525">
            <a:noFill/>
            <a:miter lim="800000"/>
            <a:headEnd/>
            <a:tailEnd/>
          </a:ln>
          <a:effectLst/>
        </p:spPr>
      </p:pic>
      <p:sp>
        <p:nvSpPr>
          <p:cNvPr id="125958" name="Text Box 6"/>
          <p:cNvSpPr txBox="1">
            <a:spLocks noChangeArrowheads="1"/>
          </p:cNvSpPr>
          <p:nvPr/>
        </p:nvSpPr>
        <p:spPr bwMode="auto">
          <a:xfrm>
            <a:off x="805655" y="3581400"/>
            <a:ext cx="1858963" cy="1920875"/>
          </a:xfrm>
          <a:prstGeom prst="rect">
            <a:avLst/>
          </a:prstGeom>
          <a:solidFill>
            <a:schemeClr val="tx1"/>
          </a:solidFill>
          <a:ln w="9525">
            <a:noFill/>
            <a:miter lim="800000"/>
            <a:headEnd/>
            <a:tailEnd/>
          </a:ln>
          <a:effectLst/>
        </p:spPr>
        <p:txBody>
          <a:bodyPr wrap="none">
            <a:spAutoFit/>
          </a:bodyPr>
          <a:lstStyle/>
          <a:p>
            <a:r>
              <a:rPr lang="en-GB" dirty="0">
                <a:solidFill>
                  <a:srgbClr val="C00000"/>
                </a:solidFill>
                <a:effectLst>
                  <a:outerShdw blurRad="38100" dist="38100" dir="2700000" algn="tl">
                    <a:srgbClr val="000000">
                      <a:alpha val="43137"/>
                    </a:srgbClr>
                  </a:outerShdw>
                </a:effectLst>
              </a:rPr>
              <a:t>Battleground</a:t>
            </a:r>
          </a:p>
          <a:p>
            <a:r>
              <a:rPr lang="en-US" dirty="0">
                <a:solidFill>
                  <a:srgbClr val="C00000"/>
                </a:solidFill>
                <a:effectLst>
                  <a:outerShdw blurRad="38100" dist="38100" dir="2700000" algn="tl">
                    <a:srgbClr val="000000">
                      <a:alpha val="43137"/>
                    </a:srgbClr>
                  </a:outerShdw>
                </a:effectLst>
              </a:rPr>
              <a:t>Preservation</a:t>
            </a:r>
            <a:endParaRPr lang="en-GB" dirty="0">
              <a:solidFill>
                <a:srgbClr val="C00000"/>
              </a:solidFill>
              <a:effectLst>
                <a:outerShdw blurRad="38100" dist="38100" dir="2700000" algn="tl">
                  <a:srgbClr val="000000">
                    <a:alpha val="43137"/>
                  </a:srgbClr>
                </a:outerShdw>
              </a:effectLst>
            </a:endParaRPr>
          </a:p>
          <a:p>
            <a:r>
              <a:rPr lang="en-GB" dirty="0" err="1">
                <a:solidFill>
                  <a:srgbClr val="C00000"/>
                </a:solidFill>
                <a:effectLst>
                  <a:outerShdw blurRad="38100" dist="38100" dir="2700000" algn="tl">
                    <a:srgbClr val="000000">
                      <a:alpha val="43137"/>
                    </a:srgbClr>
                  </a:outerShdw>
                </a:effectLst>
              </a:rPr>
              <a:t>Kuélap</a:t>
            </a:r>
            <a:endParaRPr lang="en-GB" dirty="0">
              <a:solidFill>
                <a:srgbClr val="C00000"/>
              </a:solidFill>
              <a:effectLst>
                <a:outerShdw blurRad="38100" dist="38100" dir="2700000" algn="tl">
                  <a:srgbClr val="000000">
                    <a:alpha val="43137"/>
                  </a:srgbClr>
                </a:outerShdw>
              </a:effectLst>
            </a:endParaRPr>
          </a:p>
          <a:p>
            <a:r>
              <a:rPr lang="en-GB" dirty="0" err="1">
                <a:solidFill>
                  <a:srgbClr val="C00000"/>
                </a:solidFill>
                <a:effectLst>
                  <a:outerShdw blurRad="38100" dist="38100" dir="2700000" algn="tl">
                    <a:srgbClr val="000000">
                      <a:alpha val="43137"/>
                    </a:srgbClr>
                  </a:outerShdw>
                </a:effectLst>
              </a:rPr>
              <a:t>Chachapoya</a:t>
            </a:r>
            <a:endParaRPr lang="en-GB" dirty="0">
              <a:solidFill>
                <a:srgbClr val="C00000"/>
              </a:solidFill>
              <a:effectLst>
                <a:outerShdw blurRad="38100" dist="38100" dir="2700000" algn="tl">
                  <a:srgbClr val="000000">
                    <a:alpha val="43137"/>
                  </a:srgbClr>
                </a:outerShdw>
              </a:effectLst>
            </a:endParaRPr>
          </a:p>
          <a:p>
            <a:endParaRPr lang="en-GB" dirty="0">
              <a:solidFill>
                <a:srgbClr val="C00000"/>
              </a:solidFill>
              <a:effectLst>
                <a:outerShdw blurRad="38100" dist="38100" dir="2700000" algn="tl">
                  <a:srgbClr val="000000">
                    <a:alpha val="43137"/>
                  </a:srgbClr>
                </a:outerShdw>
              </a:effectLst>
            </a:endParaRPr>
          </a:p>
          <a:p>
            <a:r>
              <a:rPr lang="en-GB" dirty="0">
                <a:solidFill>
                  <a:srgbClr val="C00000"/>
                </a:solidFill>
                <a:effectLst>
                  <a:outerShdw blurRad="38100" dist="38100" dir="2700000" algn="tl">
                    <a:srgbClr val="000000">
                      <a:alpha val="43137"/>
                    </a:srgbClr>
                  </a:outerShdw>
                </a:effectLst>
              </a:rPr>
              <a:t>Peru </a:t>
            </a:r>
          </a:p>
        </p:txBody>
      </p:sp>
      <p:sp>
        <p:nvSpPr>
          <p:cNvPr id="125959" name="Text Box 7"/>
          <p:cNvSpPr txBox="1">
            <a:spLocks noChangeArrowheads="1"/>
          </p:cNvSpPr>
          <p:nvPr/>
        </p:nvSpPr>
        <p:spPr bwMode="auto">
          <a:xfrm>
            <a:off x="5334000" y="2743200"/>
            <a:ext cx="3241675" cy="2530475"/>
          </a:xfrm>
          <a:prstGeom prst="rect">
            <a:avLst/>
          </a:prstGeom>
          <a:noFill/>
          <a:ln w="9525">
            <a:noFill/>
            <a:miter lim="800000"/>
            <a:headEnd/>
            <a:tailEnd/>
          </a:ln>
          <a:effectLst/>
        </p:spPr>
        <p:txBody>
          <a:bodyPr wrap="none">
            <a:spAutoFit/>
          </a:bodyPr>
          <a:lstStyle/>
          <a:p>
            <a:r>
              <a:rPr lang="en-US"/>
              <a:t>Where are the bodies?</a:t>
            </a:r>
          </a:p>
          <a:p>
            <a:endParaRPr lang="en-US"/>
          </a:p>
          <a:p>
            <a:r>
              <a:rPr lang="en-US"/>
              <a:t>The winners usually do </a:t>
            </a:r>
          </a:p>
          <a:p>
            <a:r>
              <a:rPr lang="en-US"/>
              <a:t>not want the producers </a:t>
            </a:r>
          </a:p>
          <a:p>
            <a:r>
              <a:rPr lang="en-US"/>
              <a:t>to leave</a:t>
            </a:r>
          </a:p>
          <a:p>
            <a:endParaRPr lang="en-US"/>
          </a:p>
          <a:p>
            <a:r>
              <a:rPr lang="en-US"/>
              <a:t>If they do, </a:t>
            </a:r>
          </a:p>
          <a:p>
            <a:r>
              <a:rPr lang="en-US"/>
              <a:t>then </a:t>
            </a:r>
            <a:r>
              <a:rPr lang="en-US" i="1"/>
              <a:t>they </a:t>
            </a:r>
            <a:r>
              <a:rPr lang="en-US"/>
              <a:t>move in.</a:t>
            </a:r>
            <a:endParaRPr lang="en-GB"/>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076325"/>
            <a:ext cx="664845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7383" y="6381690"/>
            <a:ext cx="3049233" cy="400110"/>
          </a:xfrm>
          <a:prstGeom prst="rect">
            <a:avLst/>
          </a:prstGeom>
          <a:noFill/>
        </p:spPr>
        <p:txBody>
          <a:bodyPr wrap="none" rtlCol="0">
            <a:spAutoFit/>
          </a:bodyPr>
          <a:lstStyle/>
          <a:p>
            <a:r>
              <a:rPr lang="en-US" dirty="0" smtClean="0"/>
              <a:t>Mural from Bonampak</a:t>
            </a:r>
            <a:endParaRPr lang="en-US" dirty="0"/>
          </a:p>
        </p:txBody>
      </p:sp>
    </p:spTree>
    <p:extLst>
      <p:ext uri="{BB962C8B-B14F-4D97-AF65-F5344CB8AC3E}">
        <p14:creationId xmlns:p14="http://schemas.microsoft.com/office/powerpoint/2010/main" val="311008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4"/>
          <p:cNvSpPr txBox="1">
            <a:spLocks noChangeArrowheads="1"/>
          </p:cNvSpPr>
          <p:nvPr/>
        </p:nvSpPr>
        <p:spPr bwMode="auto">
          <a:xfrm>
            <a:off x="1203325" y="819150"/>
            <a:ext cx="2155825" cy="396875"/>
          </a:xfrm>
          <a:prstGeom prst="rect">
            <a:avLst/>
          </a:prstGeom>
          <a:noFill/>
          <a:ln w="9525">
            <a:noFill/>
            <a:miter lim="800000"/>
            <a:headEnd/>
            <a:tailEnd/>
          </a:ln>
          <a:effectLst/>
        </p:spPr>
        <p:txBody>
          <a:bodyPr wrap="none">
            <a:spAutoFit/>
          </a:bodyPr>
          <a:lstStyle/>
          <a:p>
            <a:r>
              <a:rPr lang="en-US"/>
              <a:t>Overpopulation</a:t>
            </a:r>
            <a:endParaRPr lang="en-GB"/>
          </a:p>
        </p:txBody>
      </p:sp>
      <p:pic>
        <p:nvPicPr>
          <p:cNvPr id="126981" name="Picture 5"/>
          <p:cNvPicPr>
            <a:picLocks noChangeAspect="1" noChangeArrowheads="1"/>
          </p:cNvPicPr>
          <p:nvPr/>
        </p:nvPicPr>
        <p:blipFill>
          <a:blip r:embed="rId3" cstate="print"/>
          <a:srcRect/>
          <a:stretch>
            <a:fillRect/>
          </a:stretch>
        </p:blipFill>
        <p:spPr bwMode="auto">
          <a:xfrm>
            <a:off x="307239" y="1371600"/>
            <a:ext cx="5403820" cy="3962400"/>
          </a:xfrm>
          <a:prstGeom prst="rect">
            <a:avLst/>
          </a:prstGeom>
          <a:noFill/>
          <a:ln w="9525">
            <a:noFill/>
            <a:miter lim="800000"/>
            <a:headEnd/>
            <a:tailEnd/>
          </a:ln>
          <a:effectLst/>
        </p:spPr>
      </p:pic>
      <p:sp>
        <p:nvSpPr>
          <p:cNvPr id="126983" name="Text Box 7"/>
          <p:cNvSpPr txBox="1">
            <a:spLocks noChangeArrowheads="1"/>
          </p:cNvSpPr>
          <p:nvPr/>
        </p:nvSpPr>
        <p:spPr bwMode="auto">
          <a:xfrm>
            <a:off x="6138862" y="1524000"/>
            <a:ext cx="2547938" cy="1311275"/>
          </a:xfrm>
          <a:prstGeom prst="rect">
            <a:avLst/>
          </a:prstGeom>
          <a:noFill/>
          <a:ln w="9525">
            <a:noFill/>
            <a:miter lim="800000"/>
            <a:headEnd/>
            <a:tailEnd/>
          </a:ln>
          <a:effectLst/>
        </p:spPr>
        <p:txBody>
          <a:bodyPr wrap="none">
            <a:spAutoFit/>
          </a:bodyPr>
          <a:lstStyle/>
          <a:p>
            <a:r>
              <a:rPr lang="en-US" dirty="0"/>
              <a:t>Even ideologically </a:t>
            </a:r>
          </a:p>
          <a:p>
            <a:r>
              <a:rPr lang="en-US" dirty="0"/>
              <a:t>Motivated groups </a:t>
            </a:r>
          </a:p>
          <a:p>
            <a:r>
              <a:rPr lang="en-US" dirty="0"/>
              <a:t>regulate their </a:t>
            </a:r>
          </a:p>
          <a:p>
            <a:r>
              <a:rPr lang="en-US" dirty="0"/>
              <a:t>populations</a:t>
            </a:r>
            <a:endParaRPr lang="en-GB" dirty="0"/>
          </a:p>
        </p:txBody>
      </p:sp>
      <p:pic>
        <p:nvPicPr>
          <p:cNvPr id="126984" name="Picture 8"/>
          <p:cNvPicPr>
            <a:picLocks noChangeAspect="1" noChangeArrowheads="1"/>
          </p:cNvPicPr>
          <p:nvPr/>
        </p:nvPicPr>
        <p:blipFill>
          <a:blip r:embed="rId4" cstate="print"/>
          <a:srcRect t="43243"/>
          <a:stretch>
            <a:fillRect/>
          </a:stretch>
        </p:blipFill>
        <p:spPr bwMode="auto">
          <a:xfrm>
            <a:off x="5334000" y="3200400"/>
            <a:ext cx="3352800" cy="3200400"/>
          </a:xfrm>
          <a:prstGeom prst="rect">
            <a:avLst/>
          </a:prstGeom>
          <a:noFill/>
          <a:ln w="9525">
            <a:noFill/>
            <a:miter lim="800000"/>
            <a:headEnd/>
            <a:tailEnd/>
          </a:ln>
          <a:effectLst/>
        </p:spPr>
      </p:pic>
      <p:sp>
        <p:nvSpPr>
          <p:cNvPr id="126987" name="Line 11"/>
          <p:cNvSpPr>
            <a:spLocks noChangeShapeType="1"/>
          </p:cNvSpPr>
          <p:nvPr/>
        </p:nvSpPr>
        <p:spPr bwMode="auto">
          <a:xfrm>
            <a:off x="5257800" y="4572000"/>
            <a:ext cx="838200" cy="152400"/>
          </a:xfrm>
          <a:prstGeom prst="line">
            <a:avLst/>
          </a:prstGeom>
          <a:noFill/>
          <a:ln w="57150">
            <a:solidFill>
              <a:srgbClr val="CC0000"/>
            </a:solidFill>
            <a:round/>
            <a:headEnd/>
            <a:tailEnd type="triangle" w="med" len="med"/>
          </a:ln>
          <a:effectLst/>
        </p:spPr>
        <p:txBody>
          <a:bodyPr/>
          <a:lstStyle/>
          <a:p>
            <a:endParaRPr lang="en-US"/>
          </a:p>
        </p:txBody>
      </p:sp>
      <p:sp>
        <p:nvSpPr>
          <p:cNvPr id="126989" name="Text Box 13"/>
          <p:cNvSpPr txBox="1">
            <a:spLocks noChangeArrowheads="1"/>
          </p:cNvSpPr>
          <p:nvPr/>
        </p:nvSpPr>
        <p:spPr bwMode="auto">
          <a:xfrm>
            <a:off x="4800600" y="4114800"/>
            <a:ext cx="573088" cy="914400"/>
          </a:xfrm>
          <a:prstGeom prst="rect">
            <a:avLst/>
          </a:prstGeom>
          <a:noFill/>
          <a:ln w="9525">
            <a:noFill/>
            <a:miter lim="800000"/>
            <a:headEnd/>
            <a:tailEnd/>
          </a:ln>
          <a:effectLst/>
        </p:spPr>
        <p:txBody>
          <a:bodyPr wrap="none">
            <a:spAutoFit/>
          </a:bodyPr>
          <a:lstStyle/>
          <a:p>
            <a:r>
              <a:rPr lang="en-US" sz="5400">
                <a:solidFill>
                  <a:srgbClr val="CC0000"/>
                </a:solidFill>
              </a:rPr>
              <a:t>?</a:t>
            </a:r>
            <a:endParaRPr lang="en-GB" sz="5400">
              <a:solidFill>
                <a:srgbClr val="CC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4479635" y="451299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900">
                <a:solidFill>
                  <a:schemeClr val="tx1"/>
                </a:solidFill>
                <a:latin typeface="Arial" charset="0"/>
              </a:defRPr>
            </a:lvl1pPr>
            <a:lvl2pPr marL="742950" indent="-285750" eaLnBrk="0" hangingPunct="0">
              <a:defRPr sz="900">
                <a:solidFill>
                  <a:schemeClr val="tx1"/>
                </a:solidFill>
                <a:latin typeface="Arial" charset="0"/>
              </a:defRPr>
            </a:lvl2pPr>
            <a:lvl3pPr marL="1143000" indent="-228600" eaLnBrk="0" hangingPunct="0">
              <a:defRPr sz="900">
                <a:solidFill>
                  <a:schemeClr val="tx1"/>
                </a:solidFill>
                <a:latin typeface="Arial" charset="0"/>
              </a:defRPr>
            </a:lvl3pPr>
            <a:lvl4pPr marL="1600200" indent="-228600" eaLnBrk="0" hangingPunct="0">
              <a:defRPr sz="900">
                <a:solidFill>
                  <a:schemeClr val="tx1"/>
                </a:solidFill>
                <a:latin typeface="Arial" charset="0"/>
              </a:defRPr>
            </a:lvl4pPr>
            <a:lvl5pPr marL="2057400" indent="-228600" eaLnBrk="0" hangingPunct="0">
              <a:defRPr sz="900">
                <a:solidFill>
                  <a:schemeClr val="tx1"/>
                </a:solidFill>
                <a:latin typeface="Arial" charset="0"/>
              </a:defRPr>
            </a:lvl5pPr>
            <a:lvl6pPr marL="2514600" indent="-228600" eaLnBrk="0" fontAlgn="base" hangingPunct="0">
              <a:spcBef>
                <a:spcPct val="0"/>
              </a:spcBef>
              <a:spcAft>
                <a:spcPct val="0"/>
              </a:spcAft>
              <a:defRPr sz="900">
                <a:solidFill>
                  <a:schemeClr val="tx1"/>
                </a:solidFill>
                <a:latin typeface="Arial" charset="0"/>
              </a:defRPr>
            </a:lvl6pPr>
            <a:lvl7pPr marL="2971800" indent="-228600" eaLnBrk="0" fontAlgn="base" hangingPunct="0">
              <a:spcBef>
                <a:spcPct val="0"/>
              </a:spcBef>
              <a:spcAft>
                <a:spcPct val="0"/>
              </a:spcAft>
              <a:defRPr sz="900">
                <a:solidFill>
                  <a:schemeClr val="tx1"/>
                </a:solidFill>
                <a:latin typeface="Arial" charset="0"/>
              </a:defRPr>
            </a:lvl7pPr>
            <a:lvl8pPr marL="3429000" indent="-228600" eaLnBrk="0" fontAlgn="base" hangingPunct="0">
              <a:spcBef>
                <a:spcPct val="0"/>
              </a:spcBef>
              <a:spcAft>
                <a:spcPct val="0"/>
              </a:spcAft>
              <a:defRPr sz="900">
                <a:solidFill>
                  <a:schemeClr val="tx1"/>
                </a:solidFill>
                <a:latin typeface="Arial" charset="0"/>
              </a:defRPr>
            </a:lvl8pPr>
            <a:lvl9pPr marL="3886200" indent="-228600" eaLnBrk="0" fontAlgn="base" hangingPunct="0">
              <a:spcBef>
                <a:spcPct val="0"/>
              </a:spcBef>
              <a:spcAft>
                <a:spcPct val="0"/>
              </a:spcAft>
              <a:defRPr sz="900">
                <a:solidFill>
                  <a:schemeClr val="tx1"/>
                </a:solidFill>
                <a:latin typeface="Arial" charset="0"/>
              </a:defRPr>
            </a:lvl9pPr>
          </a:lstStyle>
          <a:p>
            <a:pPr algn="ctr" eaLnBrk="1" hangingPunct="1"/>
            <a:endParaRPr lang="en-US" altLang="en-US" sz="1800"/>
          </a:p>
          <a:p>
            <a:pPr algn="ctr"/>
            <a:endParaRPr lang="en-US" altLang="en-US" sz="1800"/>
          </a:p>
        </p:txBody>
      </p:sp>
      <p:sp>
        <p:nvSpPr>
          <p:cNvPr id="5126" name="Rectangle 12"/>
          <p:cNvSpPr>
            <a:spLocks noChangeArrowheads="1"/>
          </p:cNvSpPr>
          <p:nvPr/>
        </p:nvSpPr>
        <p:spPr bwMode="auto">
          <a:xfrm>
            <a:off x="4479635" y="545787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900">
                <a:solidFill>
                  <a:schemeClr val="tx1"/>
                </a:solidFill>
                <a:latin typeface="Arial" charset="0"/>
              </a:defRPr>
            </a:lvl1pPr>
            <a:lvl2pPr marL="742950" indent="-285750" eaLnBrk="0" hangingPunct="0">
              <a:defRPr sz="900">
                <a:solidFill>
                  <a:schemeClr val="tx1"/>
                </a:solidFill>
                <a:latin typeface="Arial" charset="0"/>
              </a:defRPr>
            </a:lvl2pPr>
            <a:lvl3pPr marL="1143000" indent="-228600" eaLnBrk="0" hangingPunct="0">
              <a:defRPr sz="900">
                <a:solidFill>
                  <a:schemeClr val="tx1"/>
                </a:solidFill>
                <a:latin typeface="Arial" charset="0"/>
              </a:defRPr>
            </a:lvl3pPr>
            <a:lvl4pPr marL="1600200" indent="-228600" eaLnBrk="0" hangingPunct="0">
              <a:defRPr sz="900">
                <a:solidFill>
                  <a:schemeClr val="tx1"/>
                </a:solidFill>
                <a:latin typeface="Arial" charset="0"/>
              </a:defRPr>
            </a:lvl4pPr>
            <a:lvl5pPr marL="2057400" indent="-228600" eaLnBrk="0" hangingPunct="0">
              <a:defRPr sz="900">
                <a:solidFill>
                  <a:schemeClr val="tx1"/>
                </a:solidFill>
                <a:latin typeface="Arial" charset="0"/>
              </a:defRPr>
            </a:lvl5pPr>
            <a:lvl6pPr marL="2514600" indent="-228600" eaLnBrk="0" fontAlgn="base" hangingPunct="0">
              <a:spcBef>
                <a:spcPct val="0"/>
              </a:spcBef>
              <a:spcAft>
                <a:spcPct val="0"/>
              </a:spcAft>
              <a:defRPr sz="900">
                <a:solidFill>
                  <a:schemeClr val="tx1"/>
                </a:solidFill>
                <a:latin typeface="Arial" charset="0"/>
              </a:defRPr>
            </a:lvl6pPr>
            <a:lvl7pPr marL="2971800" indent="-228600" eaLnBrk="0" fontAlgn="base" hangingPunct="0">
              <a:spcBef>
                <a:spcPct val="0"/>
              </a:spcBef>
              <a:spcAft>
                <a:spcPct val="0"/>
              </a:spcAft>
              <a:defRPr sz="900">
                <a:solidFill>
                  <a:schemeClr val="tx1"/>
                </a:solidFill>
                <a:latin typeface="Arial" charset="0"/>
              </a:defRPr>
            </a:lvl7pPr>
            <a:lvl8pPr marL="3429000" indent="-228600" eaLnBrk="0" fontAlgn="base" hangingPunct="0">
              <a:spcBef>
                <a:spcPct val="0"/>
              </a:spcBef>
              <a:spcAft>
                <a:spcPct val="0"/>
              </a:spcAft>
              <a:defRPr sz="900">
                <a:solidFill>
                  <a:schemeClr val="tx1"/>
                </a:solidFill>
                <a:latin typeface="Arial" charset="0"/>
              </a:defRPr>
            </a:lvl8pPr>
            <a:lvl9pPr marL="3886200" indent="-228600" eaLnBrk="0" fontAlgn="base" hangingPunct="0">
              <a:spcBef>
                <a:spcPct val="0"/>
              </a:spcBef>
              <a:spcAft>
                <a:spcPct val="0"/>
              </a:spcAft>
              <a:defRPr sz="900">
                <a:solidFill>
                  <a:schemeClr val="tx1"/>
                </a:solidFill>
                <a:latin typeface="Arial" charset="0"/>
              </a:defRPr>
            </a:lvl9pPr>
          </a:lstStyle>
          <a:p>
            <a:pPr algn="ctr" eaLnBrk="1" hangingPunct="1"/>
            <a:endParaRPr lang="en-US" altLang="en-US" sz="1800"/>
          </a:p>
          <a:p>
            <a:pPr algn="ctr"/>
            <a:endParaRPr lang="en-US" altLang="en-US" sz="1800"/>
          </a:p>
        </p:txBody>
      </p:sp>
      <p:pic>
        <p:nvPicPr>
          <p:cNvPr id="5127" name="Picture 13" descr="Slash and burn agriculture in Honduras"/>
          <p:cNvPicPr>
            <a:picLocks noChangeAspect="1" noChangeArrowheads="1"/>
          </p:cNvPicPr>
          <p:nvPr/>
        </p:nvPicPr>
        <p:blipFill rotWithShape="1">
          <a:blip r:embed="rId3">
            <a:extLst>
              <a:ext uri="{28A0092B-C50C-407E-A947-70E740481C1C}">
                <a14:useLocalDpi xmlns:a14="http://schemas.microsoft.com/office/drawing/2010/main" val="0"/>
              </a:ext>
            </a:extLst>
          </a:blip>
          <a:srcRect r="3331" b="6054"/>
          <a:stretch/>
        </p:blipFill>
        <p:spPr bwMode="auto">
          <a:xfrm>
            <a:off x="202312" y="559676"/>
            <a:ext cx="8739375" cy="615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15"/>
          <p:cNvSpPr txBox="1">
            <a:spLocks noChangeArrowheads="1"/>
          </p:cNvSpPr>
          <p:nvPr/>
        </p:nvSpPr>
        <p:spPr bwMode="auto">
          <a:xfrm>
            <a:off x="1524001" y="731520"/>
            <a:ext cx="4018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a:solidFill>
                  <a:schemeClr val="tx1"/>
                </a:solidFill>
                <a:latin typeface="Arial" charset="0"/>
              </a:defRPr>
            </a:lvl1pPr>
            <a:lvl2pPr marL="742950" indent="-285750" eaLnBrk="0" hangingPunct="0">
              <a:defRPr sz="900">
                <a:solidFill>
                  <a:schemeClr val="tx1"/>
                </a:solidFill>
                <a:latin typeface="Arial" charset="0"/>
              </a:defRPr>
            </a:lvl2pPr>
            <a:lvl3pPr marL="1143000" indent="-228600" eaLnBrk="0" hangingPunct="0">
              <a:defRPr sz="900">
                <a:solidFill>
                  <a:schemeClr val="tx1"/>
                </a:solidFill>
                <a:latin typeface="Arial" charset="0"/>
              </a:defRPr>
            </a:lvl3pPr>
            <a:lvl4pPr marL="1600200" indent="-228600" eaLnBrk="0" hangingPunct="0">
              <a:defRPr sz="900">
                <a:solidFill>
                  <a:schemeClr val="tx1"/>
                </a:solidFill>
                <a:latin typeface="Arial" charset="0"/>
              </a:defRPr>
            </a:lvl4pPr>
            <a:lvl5pPr marL="2057400" indent="-228600" eaLnBrk="0" hangingPunct="0">
              <a:defRPr sz="900">
                <a:solidFill>
                  <a:schemeClr val="tx1"/>
                </a:solidFill>
                <a:latin typeface="Arial" charset="0"/>
              </a:defRPr>
            </a:lvl5pPr>
            <a:lvl6pPr marL="2514600" indent="-228600" eaLnBrk="0" fontAlgn="base" hangingPunct="0">
              <a:spcBef>
                <a:spcPct val="0"/>
              </a:spcBef>
              <a:spcAft>
                <a:spcPct val="0"/>
              </a:spcAft>
              <a:defRPr sz="900">
                <a:solidFill>
                  <a:schemeClr val="tx1"/>
                </a:solidFill>
                <a:latin typeface="Arial" charset="0"/>
              </a:defRPr>
            </a:lvl6pPr>
            <a:lvl7pPr marL="2971800" indent="-228600" eaLnBrk="0" fontAlgn="base" hangingPunct="0">
              <a:spcBef>
                <a:spcPct val="0"/>
              </a:spcBef>
              <a:spcAft>
                <a:spcPct val="0"/>
              </a:spcAft>
              <a:defRPr sz="900">
                <a:solidFill>
                  <a:schemeClr val="tx1"/>
                </a:solidFill>
                <a:latin typeface="Arial" charset="0"/>
              </a:defRPr>
            </a:lvl7pPr>
            <a:lvl8pPr marL="3429000" indent="-228600" eaLnBrk="0" fontAlgn="base" hangingPunct="0">
              <a:spcBef>
                <a:spcPct val="0"/>
              </a:spcBef>
              <a:spcAft>
                <a:spcPct val="0"/>
              </a:spcAft>
              <a:defRPr sz="900">
                <a:solidFill>
                  <a:schemeClr val="tx1"/>
                </a:solidFill>
                <a:latin typeface="Arial" charset="0"/>
              </a:defRPr>
            </a:lvl8pPr>
            <a:lvl9pPr marL="3886200" indent="-228600" eaLnBrk="0" fontAlgn="base" hangingPunct="0">
              <a:spcBef>
                <a:spcPct val="0"/>
              </a:spcBef>
              <a:spcAft>
                <a:spcPct val="0"/>
              </a:spcAft>
              <a:defRPr sz="900">
                <a:solidFill>
                  <a:schemeClr val="tx1"/>
                </a:solidFill>
                <a:latin typeface="Arial" charset="0"/>
              </a:defRPr>
            </a:lvl9pPr>
          </a:lstStyle>
          <a:p>
            <a:pPr eaLnBrk="1" hangingPunct="1"/>
            <a:r>
              <a:rPr lang="en-US" altLang="en-US" sz="2400" b="1">
                <a:solidFill>
                  <a:schemeClr val="bg1"/>
                </a:solidFill>
              </a:rPr>
              <a:t>From a tourist’s website…</a:t>
            </a:r>
          </a:p>
        </p:txBody>
      </p:sp>
      <p:graphicFrame>
        <p:nvGraphicFramePr>
          <p:cNvPr id="143366" name="Group 6"/>
          <p:cNvGraphicFramePr>
            <a:graphicFrameLocks noGrp="1"/>
          </p:cNvGraphicFramePr>
          <p:nvPr>
            <p:extLst>
              <p:ext uri="{D42A27DB-BD31-4B8C-83A1-F6EECF244321}">
                <p14:modId xmlns:p14="http://schemas.microsoft.com/office/powerpoint/2010/main" val="4238583266"/>
              </p:ext>
            </p:extLst>
          </p:nvPr>
        </p:nvGraphicFramePr>
        <p:xfrm>
          <a:off x="475165" y="4343400"/>
          <a:ext cx="8008939" cy="1553076"/>
        </p:xfrm>
        <a:graphic>
          <a:graphicData uri="http://schemas.openxmlformats.org/drawingml/2006/table">
            <a:tbl>
              <a:tblPr/>
              <a:tblGrid>
                <a:gridCol w="8008939"/>
              </a:tblGrid>
              <a:tr h="155307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1" i="0" u="none" strike="noStrike" cap="none" normalizeH="0" baseline="0" dirty="0" smtClean="0">
                          <a:ln>
                            <a:noFill/>
                          </a:ln>
                          <a:solidFill>
                            <a:srgbClr val="BD3713"/>
                          </a:solidFill>
                          <a:effectLst>
                            <a:outerShdw blurRad="38100" dist="38100" dir="2700000" algn="tl">
                              <a:srgbClr val="000000">
                                <a:alpha val="43137"/>
                              </a:srgbClr>
                            </a:outerShdw>
                          </a:effectLst>
                          <a:latin typeface="Arial" pitchFamily="34" charset="0"/>
                        </a:rPr>
                        <a:t>“Unfortunately, some of the more destructive practices of the Maya, such as slash and burn agriculture, are still being practiced today. ”</a:t>
                      </a:r>
                    </a:p>
                  </a:txBody>
                  <a:tcPr marT="48743" marB="48743" anchor="ctr" horzOverflow="overflow">
                    <a:lnL cap="flat">
                      <a:noFill/>
                    </a:lnL>
                    <a:lnR cap="flat">
                      <a:noFill/>
                    </a:lnR>
                    <a:lnT cap="flat">
                      <a:noFill/>
                    </a:lnT>
                    <a:lnB cap="flat">
                      <a:noFill/>
                    </a:lnB>
                    <a:lnTlToBr>
                      <a:noFill/>
                    </a:lnTlToBr>
                    <a:lnBlToTr>
                      <a:noFill/>
                    </a:lnBlToTr>
                    <a:noFill/>
                  </a:tcPr>
                </a:tc>
              </a:tr>
            </a:tbl>
          </a:graphicData>
        </a:graphic>
      </p:graphicFrame>
      <p:sp>
        <p:nvSpPr>
          <p:cNvPr id="5122" name="Rectangle 4"/>
          <p:cNvSpPr>
            <a:spLocks noChangeArrowheads="1"/>
          </p:cNvSpPr>
          <p:nvPr/>
        </p:nvSpPr>
        <p:spPr bwMode="auto">
          <a:xfrm>
            <a:off x="4191000" y="6248400"/>
            <a:ext cx="3707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900">
                <a:solidFill>
                  <a:schemeClr val="tx1"/>
                </a:solidFill>
                <a:latin typeface="Arial" charset="0"/>
              </a:defRPr>
            </a:lvl1pPr>
            <a:lvl2pPr marL="742950" indent="-285750" eaLnBrk="0" hangingPunct="0">
              <a:defRPr sz="900">
                <a:solidFill>
                  <a:schemeClr val="tx1"/>
                </a:solidFill>
                <a:latin typeface="Arial" charset="0"/>
              </a:defRPr>
            </a:lvl2pPr>
            <a:lvl3pPr marL="1143000" indent="-228600" eaLnBrk="0" hangingPunct="0">
              <a:defRPr sz="900">
                <a:solidFill>
                  <a:schemeClr val="tx1"/>
                </a:solidFill>
                <a:latin typeface="Arial" charset="0"/>
              </a:defRPr>
            </a:lvl3pPr>
            <a:lvl4pPr marL="1600200" indent="-228600" eaLnBrk="0" hangingPunct="0">
              <a:defRPr sz="900">
                <a:solidFill>
                  <a:schemeClr val="tx1"/>
                </a:solidFill>
                <a:latin typeface="Arial" charset="0"/>
              </a:defRPr>
            </a:lvl4pPr>
            <a:lvl5pPr marL="2057400" indent="-228600" eaLnBrk="0" hangingPunct="0">
              <a:defRPr sz="900">
                <a:solidFill>
                  <a:schemeClr val="tx1"/>
                </a:solidFill>
                <a:latin typeface="Arial" charset="0"/>
              </a:defRPr>
            </a:lvl5pPr>
            <a:lvl6pPr marL="2514600" indent="-228600" eaLnBrk="0" fontAlgn="base" hangingPunct="0">
              <a:spcBef>
                <a:spcPct val="0"/>
              </a:spcBef>
              <a:spcAft>
                <a:spcPct val="0"/>
              </a:spcAft>
              <a:defRPr sz="900">
                <a:solidFill>
                  <a:schemeClr val="tx1"/>
                </a:solidFill>
                <a:latin typeface="Arial" charset="0"/>
              </a:defRPr>
            </a:lvl6pPr>
            <a:lvl7pPr marL="2971800" indent="-228600" eaLnBrk="0" fontAlgn="base" hangingPunct="0">
              <a:spcBef>
                <a:spcPct val="0"/>
              </a:spcBef>
              <a:spcAft>
                <a:spcPct val="0"/>
              </a:spcAft>
              <a:defRPr sz="900">
                <a:solidFill>
                  <a:schemeClr val="tx1"/>
                </a:solidFill>
                <a:latin typeface="Arial" charset="0"/>
              </a:defRPr>
            </a:lvl7pPr>
            <a:lvl8pPr marL="3429000" indent="-228600" eaLnBrk="0" fontAlgn="base" hangingPunct="0">
              <a:spcBef>
                <a:spcPct val="0"/>
              </a:spcBef>
              <a:spcAft>
                <a:spcPct val="0"/>
              </a:spcAft>
              <a:defRPr sz="900">
                <a:solidFill>
                  <a:schemeClr val="tx1"/>
                </a:solidFill>
                <a:latin typeface="Arial" charset="0"/>
              </a:defRPr>
            </a:lvl8pPr>
            <a:lvl9pPr marL="3886200" indent="-228600" eaLnBrk="0" fontAlgn="base" hangingPunct="0">
              <a:spcBef>
                <a:spcPct val="0"/>
              </a:spcBef>
              <a:spcAft>
                <a:spcPct val="0"/>
              </a:spcAft>
              <a:defRPr sz="900">
                <a:solidFill>
                  <a:schemeClr val="tx1"/>
                </a:solidFill>
                <a:latin typeface="Arial" charset="0"/>
              </a:defRPr>
            </a:lvl9pPr>
          </a:lstStyle>
          <a:p>
            <a:pPr algn="ctr" eaLnBrk="1" hangingPunct="1"/>
            <a:r>
              <a:rPr lang="en-US" altLang="en-US" sz="1800" dirty="0">
                <a:solidFill>
                  <a:schemeClr val="bg1"/>
                </a:solidFill>
                <a:effectLst>
                  <a:outerShdw blurRad="38100" dist="38100" dir="2700000" algn="tl">
                    <a:srgbClr val="000000">
                      <a:alpha val="43137"/>
                    </a:srgbClr>
                  </a:outerShdw>
                </a:effectLst>
              </a:rPr>
              <a:t>Stutzfamily.com Travel Pictures</a:t>
            </a:r>
            <a:r>
              <a:rPr lang="en-US" altLang="en-US" sz="18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019727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9" name="Picture 13" descr="bs-1sm"/>
          <p:cNvPicPr>
            <a:picLocks noChangeAspect="1" noChangeArrowheads="1"/>
          </p:cNvPicPr>
          <p:nvPr/>
        </p:nvPicPr>
        <p:blipFill>
          <a:blip r:embed="rId3" cstate="print"/>
          <a:srcRect/>
          <a:stretch>
            <a:fillRect/>
          </a:stretch>
        </p:blipFill>
        <p:spPr bwMode="auto">
          <a:xfrm>
            <a:off x="762000" y="3581400"/>
            <a:ext cx="3295650" cy="2509838"/>
          </a:xfrm>
          <a:prstGeom prst="rect">
            <a:avLst/>
          </a:prstGeom>
          <a:noFill/>
        </p:spPr>
      </p:pic>
      <p:pic>
        <p:nvPicPr>
          <p:cNvPr id="39953" name="Picture 17" descr="Maya_woman_good_sm"/>
          <p:cNvPicPr>
            <a:picLocks noChangeAspect="1" noChangeArrowheads="1"/>
          </p:cNvPicPr>
          <p:nvPr/>
        </p:nvPicPr>
        <p:blipFill>
          <a:blip r:embed="rId4" cstate="print"/>
          <a:srcRect t="11295"/>
          <a:stretch>
            <a:fillRect/>
          </a:stretch>
        </p:blipFill>
        <p:spPr bwMode="auto">
          <a:xfrm>
            <a:off x="5867400" y="457200"/>
            <a:ext cx="2371725" cy="2992438"/>
          </a:xfrm>
          <a:prstGeom prst="rect">
            <a:avLst/>
          </a:prstGeom>
          <a:noFill/>
        </p:spPr>
      </p:pic>
      <p:sp>
        <p:nvSpPr>
          <p:cNvPr id="39954" name="Text Box 18"/>
          <p:cNvSpPr txBox="1">
            <a:spLocks noChangeArrowheads="1"/>
          </p:cNvSpPr>
          <p:nvPr/>
        </p:nvSpPr>
        <p:spPr bwMode="auto">
          <a:xfrm>
            <a:off x="1355725" y="6265863"/>
            <a:ext cx="6537367" cy="400110"/>
          </a:xfrm>
          <a:prstGeom prst="rect">
            <a:avLst/>
          </a:prstGeom>
          <a:solidFill>
            <a:srgbClr val="FF0000"/>
          </a:solidFill>
          <a:ln w="9525">
            <a:noFill/>
            <a:miter lim="800000"/>
            <a:headEnd/>
            <a:tailEnd/>
          </a:ln>
          <a:effectLst/>
        </p:spPr>
        <p:txBody>
          <a:bodyPr wrap="none">
            <a:spAutoFit/>
          </a:bodyPr>
          <a:lstStyle/>
          <a:p>
            <a:r>
              <a:rPr lang="en-US" dirty="0" smtClean="0"/>
              <a:t>8-10 </a:t>
            </a:r>
            <a:r>
              <a:rPr lang="en-US" dirty="0"/>
              <a:t>million people speak Maya languages today</a:t>
            </a:r>
            <a:endParaRPr lang="en-GB" dirty="0"/>
          </a:p>
        </p:txBody>
      </p:sp>
      <p:pic>
        <p:nvPicPr>
          <p:cNvPr id="39958" name="Picture 22" descr="http://www.as.uky.edu/academics/departments_programs/Anthropology/Anthropology/about/FeatureStory/PublishingImages/Coffee%20Farmer%20Lyons.png"/>
          <p:cNvPicPr>
            <a:picLocks noChangeAspect="1" noChangeArrowheads="1"/>
          </p:cNvPicPr>
          <p:nvPr/>
        </p:nvPicPr>
        <p:blipFill>
          <a:blip r:embed="rId5" cstate="print"/>
          <a:srcRect/>
          <a:stretch>
            <a:fillRect/>
          </a:stretch>
        </p:blipFill>
        <p:spPr bwMode="auto">
          <a:xfrm>
            <a:off x="5105400" y="3733800"/>
            <a:ext cx="2743200" cy="2316163"/>
          </a:xfrm>
          <a:prstGeom prst="rect">
            <a:avLst/>
          </a:prstGeom>
          <a:noFill/>
        </p:spPr>
      </p:pic>
      <p:pic>
        <p:nvPicPr>
          <p:cNvPr id="39959" name="Picture 23"/>
          <p:cNvPicPr>
            <a:picLocks noChangeAspect="1" noChangeArrowheads="1"/>
          </p:cNvPicPr>
          <p:nvPr/>
        </p:nvPicPr>
        <p:blipFill>
          <a:blip r:embed="rId6" cstate="print"/>
          <a:srcRect/>
          <a:stretch>
            <a:fillRect/>
          </a:stretch>
        </p:blipFill>
        <p:spPr bwMode="auto">
          <a:xfrm>
            <a:off x="762000" y="381000"/>
            <a:ext cx="4038600" cy="269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2002359430093743089_rs"/>
          <p:cNvPicPr>
            <a:picLocks noChangeAspect="1" noChangeArrowheads="1"/>
          </p:cNvPicPr>
          <p:nvPr/>
        </p:nvPicPr>
        <p:blipFill rotWithShape="1">
          <a:blip r:embed="rId3" cstate="print"/>
          <a:srcRect l="1825" t="1513" r="7731" b="1701"/>
          <a:stretch/>
        </p:blipFill>
        <p:spPr bwMode="auto">
          <a:xfrm>
            <a:off x="96982" y="96982"/>
            <a:ext cx="8922327" cy="7093527"/>
          </a:xfrm>
          <a:prstGeom prst="rect">
            <a:avLst/>
          </a:prstGeom>
          <a:noFill/>
        </p:spPr>
      </p:pic>
      <p:sp>
        <p:nvSpPr>
          <p:cNvPr id="64515" name="Rectangle 3"/>
          <p:cNvSpPr>
            <a:spLocks noChangeArrowheads="1"/>
          </p:cNvSpPr>
          <p:nvPr/>
        </p:nvSpPr>
        <p:spPr bwMode="auto">
          <a:xfrm>
            <a:off x="3733800" y="4389438"/>
            <a:ext cx="5181600" cy="1739900"/>
          </a:xfrm>
          <a:prstGeom prst="rect">
            <a:avLst/>
          </a:prstGeom>
          <a:noFill/>
          <a:ln w="9525">
            <a:noFill/>
            <a:miter lim="800000"/>
            <a:headEnd/>
            <a:tailEnd/>
          </a:ln>
          <a:effectLst/>
        </p:spPr>
        <p:txBody>
          <a:bodyPr>
            <a:spAutoFit/>
          </a:bodyPr>
          <a:lstStyle/>
          <a:p>
            <a:pPr eaLnBrk="1" hangingPunct="1"/>
            <a:r>
              <a:rPr lang="en-US" sz="1800" dirty="0">
                <a:effectLst>
                  <a:outerShdw blurRad="38100" dist="38100" dir="2700000" algn="tl">
                    <a:srgbClr val="000000">
                      <a:alpha val="43137"/>
                    </a:srgbClr>
                  </a:outerShdw>
                </a:effectLst>
                <a:latin typeface="Arial" charset="0"/>
                <a:cs typeface="Arial" charset="0"/>
              </a:rPr>
              <a:t>Slash and burn is unsustainable</a:t>
            </a:r>
          </a:p>
          <a:p>
            <a:pPr eaLnBrk="1" hangingPunct="1"/>
            <a:r>
              <a:rPr lang="en-US" sz="1800" dirty="0">
                <a:effectLst>
                  <a:outerShdw blurRad="38100" dist="38100" dir="2700000" algn="tl">
                    <a:srgbClr val="000000">
                      <a:alpha val="43137"/>
                    </a:srgbClr>
                  </a:outerShdw>
                </a:effectLst>
                <a:latin typeface="Arial" charset="0"/>
                <a:cs typeface="Arial" charset="0"/>
              </a:rPr>
              <a:t>Slash and burn caused the Maya collapse</a:t>
            </a:r>
          </a:p>
          <a:p>
            <a:pPr eaLnBrk="1" hangingPunct="1"/>
            <a:r>
              <a:rPr lang="en-US" sz="1800" dirty="0">
                <a:effectLst>
                  <a:outerShdw blurRad="38100" dist="38100" dir="2700000" algn="tl">
                    <a:srgbClr val="000000">
                      <a:alpha val="43137"/>
                    </a:srgbClr>
                  </a:outerShdw>
                </a:effectLst>
                <a:latin typeface="Arial" charset="0"/>
                <a:cs typeface="Arial" charset="0"/>
              </a:rPr>
              <a:t>Slash and burn cannot produce a surplus</a:t>
            </a:r>
          </a:p>
          <a:p>
            <a:pPr eaLnBrk="1" hangingPunct="1"/>
            <a:r>
              <a:rPr lang="en-US" sz="1800" dirty="0">
                <a:effectLst>
                  <a:outerShdw blurRad="38100" dist="38100" dir="2700000" algn="tl">
                    <a:srgbClr val="000000">
                      <a:alpha val="43137"/>
                    </a:srgbClr>
                  </a:outerShdw>
                </a:effectLst>
                <a:latin typeface="Arial" charset="0"/>
                <a:cs typeface="Arial" charset="0"/>
              </a:rPr>
              <a:t>All Maya use slash and burn</a:t>
            </a:r>
          </a:p>
          <a:p>
            <a:pPr eaLnBrk="1" hangingPunct="1"/>
            <a:r>
              <a:rPr lang="en-US" sz="1800" dirty="0">
                <a:effectLst>
                  <a:outerShdw blurRad="38100" dist="38100" dir="2700000" algn="tl">
                    <a:srgbClr val="000000">
                      <a:alpha val="43137"/>
                    </a:srgbClr>
                  </a:outerShdw>
                </a:effectLst>
                <a:latin typeface="Arial" charset="0"/>
                <a:cs typeface="Arial" charset="0"/>
              </a:rPr>
              <a:t>Slash and burn is the same everywhere</a:t>
            </a:r>
          </a:p>
          <a:p>
            <a:pPr eaLnBrk="1" hangingPunct="1"/>
            <a:r>
              <a:rPr lang="en-US" sz="1800" dirty="0">
                <a:effectLst>
                  <a:outerShdw blurRad="38100" dist="38100" dir="2700000" algn="tl">
                    <a:srgbClr val="000000">
                      <a:alpha val="43137"/>
                    </a:srgbClr>
                  </a:outerShdw>
                </a:effectLst>
                <a:latin typeface="Arial" charset="0"/>
                <a:cs typeface="Arial" charset="0"/>
              </a:rPr>
              <a:t>All jungle is the same</a:t>
            </a:r>
          </a:p>
        </p:txBody>
      </p:sp>
      <p:sp>
        <p:nvSpPr>
          <p:cNvPr id="64516" name="Text Box 4"/>
          <p:cNvSpPr txBox="1">
            <a:spLocks noChangeArrowheads="1"/>
          </p:cNvSpPr>
          <p:nvPr/>
        </p:nvSpPr>
        <p:spPr bwMode="auto">
          <a:xfrm>
            <a:off x="1127125" y="933450"/>
            <a:ext cx="4121150" cy="366713"/>
          </a:xfrm>
          <a:prstGeom prst="rect">
            <a:avLst/>
          </a:prstGeom>
          <a:noFill/>
          <a:ln w="9525">
            <a:noFill/>
            <a:miter lim="800000"/>
            <a:headEnd/>
            <a:tailEnd/>
          </a:ln>
          <a:effectLst/>
        </p:spPr>
        <p:txBody>
          <a:bodyPr wrap="none">
            <a:spAutoFit/>
          </a:bodyPr>
          <a:lstStyle/>
          <a:p>
            <a:pPr eaLnBrk="1" hangingPunct="1"/>
            <a:r>
              <a:rPr lang="en-US" sz="1800" b="0">
                <a:latin typeface="Arial" charset="0"/>
                <a:cs typeface="Arial" charset="0"/>
              </a:rPr>
              <a:t>Myths about slash and burn agriculture</a:t>
            </a:r>
            <a:endParaRPr lang="en-GB" sz="1800" b="0">
              <a:latin typeface="Arial"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250px-Milpa_harvest"/>
          <p:cNvPicPr>
            <a:picLocks noChangeAspect="1" noChangeArrowheads="1"/>
          </p:cNvPicPr>
          <p:nvPr/>
        </p:nvPicPr>
        <p:blipFill>
          <a:blip r:embed="rId3" cstate="print"/>
          <a:srcRect/>
          <a:stretch>
            <a:fillRect/>
          </a:stretch>
        </p:blipFill>
        <p:spPr bwMode="auto">
          <a:xfrm>
            <a:off x="5334000" y="487363"/>
            <a:ext cx="2381250" cy="3382962"/>
          </a:xfrm>
          <a:prstGeom prst="rect">
            <a:avLst/>
          </a:prstGeom>
          <a:noFill/>
        </p:spPr>
      </p:pic>
      <p:pic>
        <p:nvPicPr>
          <p:cNvPr id="85000" name="Picture 8" descr="milpa"/>
          <p:cNvPicPr>
            <a:picLocks noChangeAspect="1" noChangeArrowheads="1"/>
          </p:cNvPicPr>
          <p:nvPr/>
        </p:nvPicPr>
        <p:blipFill>
          <a:blip r:embed="rId4" cstate="print"/>
          <a:srcRect l="3970" b="2263"/>
          <a:stretch>
            <a:fillRect/>
          </a:stretch>
        </p:blipFill>
        <p:spPr bwMode="auto">
          <a:xfrm>
            <a:off x="1295400" y="325438"/>
            <a:ext cx="3686175" cy="6583362"/>
          </a:xfrm>
          <a:prstGeom prst="rect">
            <a:avLst/>
          </a:prstGeom>
          <a:noFill/>
        </p:spPr>
      </p:pic>
      <p:sp>
        <p:nvSpPr>
          <p:cNvPr id="85001" name="Text Box 9"/>
          <p:cNvSpPr txBox="1">
            <a:spLocks noChangeArrowheads="1"/>
          </p:cNvSpPr>
          <p:nvPr/>
        </p:nvSpPr>
        <p:spPr bwMode="auto">
          <a:xfrm>
            <a:off x="5181600" y="4225925"/>
            <a:ext cx="3636963" cy="2225675"/>
          </a:xfrm>
          <a:prstGeom prst="rect">
            <a:avLst/>
          </a:prstGeom>
          <a:noFill/>
          <a:ln w="9525">
            <a:noFill/>
            <a:miter lim="800000"/>
            <a:headEnd/>
            <a:tailEnd/>
          </a:ln>
          <a:effectLst/>
        </p:spPr>
        <p:txBody>
          <a:bodyPr wrap="none">
            <a:spAutoFit/>
          </a:bodyPr>
          <a:lstStyle/>
          <a:p>
            <a:r>
              <a:rPr lang="en-US"/>
              <a:t>Slash and burn is </a:t>
            </a:r>
          </a:p>
          <a:p>
            <a:r>
              <a:rPr lang="en-US"/>
              <a:t>sustainable, takes </a:t>
            </a:r>
          </a:p>
          <a:p>
            <a:r>
              <a:rPr lang="en-US"/>
              <a:t>very little land for a family,</a:t>
            </a:r>
          </a:p>
          <a:p>
            <a:r>
              <a:rPr lang="en-US"/>
              <a:t>varies according to</a:t>
            </a:r>
          </a:p>
          <a:p>
            <a:r>
              <a:rPr lang="en-US"/>
              <a:t>Microenvironment,</a:t>
            </a:r>
          </a:p>
          <a:p>
            <a:r>
              <a:rPr lang="en-US"/>
              <a:t>is only one type of Maya</a:t>
            </a:r>
          </a:p>
          <a:p>
            <a:r>
              <a:rPr lang="en-US"/>
              <a:t>agriculture.</a:t>
            </a:r>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1" name="Picture 7"/>
          <p:cNvPicPr>
            <a:picLocks noChangeAspect="1" noChangeArrowheads="1"/>
          </p:cNvPicPr>
          <p:nvPr/>
        </p:nvPicPr>
        <p:blipFill>
          <a:blip r:embed="rId3" cstate="print"/>
          <a:srcRect/>
          <a:stretch>
            <a:fillRect/>
          </a:stretch>
        </p:blipFill>
        <p:spPr bwMode="auto">
          <a:xfrm>
            <a:off x="1295400" y="3902075"/>
            <a:ext cx="3810000" cy="3048000"/>
          </a:xfrm>
          <a:prstGeom prst="rect">
            <a:avLst/>
          </a:prstGeom>
          <a:noFill/>
          <a:ln w="9525">
            <a:noFill/>
            <a:miter lim="800000"/>
            <a:headEnd/>
            <a:tailEnd/>
          </a:ln>
          <a:effectLst/>
        </p:spPr>
      </p:pic>
      <p:pic>
        <p:nvPicPr>
          <p:cNvPr id="103434" name="Picture 10" descr="borneo_jungle"/>
          <p:cNvPicPr>
            <a:picLocks noChangeAspect="1" noChangeArrowheads="1"/>
          </p:cNvPicPr>
          <p:nvPr/>
        </p:nvPicPr>
        <p:blipFill>
          <a:blip r:embed="rId4" cstate="print"/>
          <a:srcRect/>
          <a:stretch>
            <a:fillRect/>
          </a:stretch>
        </p:blipFill>
        <p:spPr bwMode="auto">
          <a:xfrm>
            <a:off x="5351463" y="650875"/>
            <a:ext cx="3217862" cy="4876800"/>
          </a:xfrm>
          <a:prstGeom prst="rect">
            <a:avLst/>
          </a:prstGeom>
          <a:noFill/>
        </p:spPr>
      </p:pic>
      <p:sp>
        <p:nvSpPr>
          <p:cNvPr id="103435" name="Rectangle 11"/>
          <p:cNvSpPr>
            <a:spLocks noChangeArrowheads="1"/>
          </p:cNvSpPr>
          <p:nvPr/>
        </p:nvSpPr>
        <p:spPr bwMode="auto">
          <a:xfrm>
            <a:off x="6019800" y="3902075"/>
            <a:ext cx="2743200" cy="2835275"/>
          </a:xfrm>
          <a:prstGeom prst="rect">
            <a:avLst/>
          </a:prstGeom>
          <a:noFill/>
          <a:ln w="9525">
            <a:noFill/>
            <a:miter lim="800000"/>
            <a:headEnd/>
            <a:tailEnd/>
          </a:ln>
          <a:effectLst/>
        </p:spPr>
        <p:txBody>
          <a:bodyPr>
            <a:spAutoFit/>
          </a:bodyPr>
          <a:lstStyle/>
          <a:p>
            <a:r>
              <a:rPr lang="en-US" dirty="0">
                <a:solidFill>
                  <a:srgbClr val="FFFF00"/>
                </a:solidFill>
              </a:rPr>
              <a:t>There are </a:t>
            </a:r>
          </a:p>
          <a:p>
            <a:r>
              <a:rPr lang="en-US" dirty="0">
                <a:solidFill>
                  <a:srgbClr val="FFFF00"/>
                </a:solidFill>
              </a:rPr>
              <a:t>many types</a:t>
            </a:r>
          </a:p>
          <a:p>
            <a:r>
              <a:rPr lang="en-US" dirty="0">
                <a:solidFill>
                  <a:srgbClr val="FFFF00"/>
                </a:solidFill>
              </a:rPr>
              <a:t>of environment in </a:t>
            </a:r>
          </a:p>
          <a:p>
            <a:r>
              <a:rPr lang="en-US" dirty="0">
                <a:solidFill>
                  <a:srgbClr val="FFFF00"/>
                </a:solidFill>
              </a:rPr>
              <a:t>the Maya area</a:t>
            </a:r>
          </a:p>
          <a:p>
            <a:endParaRPr lang="en-US" dirty="0">
              <a:solidFill>
                <a:srgbClr val="FFFF00"/>
              </a:solidFill>
            </a:endParaRPr>
          </a:p>
          <a:p>
            <a:endParaRPr lang="en-US" dirty="0">
              <a:solidFill>
                <a:srgbClr val="FFFF00"/>
              </a:solidFill>
            </a:endParaRPr>
          </a:p>
          <a:p>
            <a:r>
              <a:rPr lang="en-US" dirty="0">
                <a:solidFill>
                  <a:srgbClr val="FFFF00"/>
                </a:solidFill>
              </a:rPr>
              <a:t>…and there</a:t>
            </a:r>
          </a:p>
          <a:p>
            <a:r>
              <a:rPr lang="en-US" dirty="0">
                <a:solidFill>
                  <a:srgbClr val="FFFF00"/>
                </a:solidFill>
              </a:rPr>
              <a:t>are many types</a:t>
            </a:r>
          </a:p>
          <a:p>
            <a:r>
              <a:rPr lang="en-US" dirty="0">
                <a:solidFill>
                  <a:srgbClr val="FFFF00"/>
                </a:solidFill>
              </a:rPr>
              <a:t>of Jungle</a:t>
            </a:r>
            <a:endParaRPr lang="en-GB" dirty="0">
              <a:solidFill>
                <a:srgbClr val="FFFF00"/>
              </a:solidFill>
            </a:endParaRPr>
          </a:p>
        </p:txBody>
      </p:sp>
      <p:pic>
        <p:nvPicPr>
          <p:cNvPr id="103436" name="Picture 12"/>
          <p:cNvPicPr>
            <a:picLocks noChangeAspect="1" noChangeArrowheads="1"/>
          </p:cNvPicPr>
          <p:nvPr/>
        </p:nvPicPr>
        <p:blipFill>
          <a:blip r:embed="rId5" cstate="print"/>
          <a:srcRect/>
          <a:stretch>
            <a:fillRect/>
          </a:stretch>
        </p:blipFill>
        <p:spPr bwMode="auto">
          <a:xfrm>
            <a:off x="2133600" y="568325"/>
            <a:ext cx="3505200" cy="2754313"/>
          </a:xfrm>
          <a:prstGeom prst="rect">
            <a:avLst/>
          </a:prstGeom>
          <a:noFill/>
          <a:ln w="9525">
            <a:noFill/>
            <a:miter lim="800000"/>
            <a:headEnd/>
            <a:tailEnd/>
          </a:ln>
          <a:effectLst/>
        </p:spPr>
      </p:pic>
      <p:pic>
        <p:nvPicPr>
          <p:cNvPr id="103437" name="Picture 13" descr="http://upload.wikimedia.org/wikipedia/en/7/7f/Henequen.jpg"/>
          <p:cNvPicPr>
            <a:picLocks noChangeAspect="1" noChangeArrowheads="1"/>
          </p:cNvPicPr>
          <p:nvPr/>
        </p:nvPicPr>
        <p:blipFill>
          <a:blip r:embed="rId6" cstate="print"/>
          <a:srcRect/>
          <a:stretch>
            <a:fillRect/>
          </a:stretch>
        </p:blipFill>
        <p:spPr bwMode="auto">
          <a:xfrm>
            <a:off x="304800" y="974725"/>
            <a:ext cx="2336800" cy="374015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Eric Pictures 086"/>
          <p:cNvPicPr>
            <a:picLocks noChangeAspect="1" noChangeArrowheads="1"/>
          </p:cNvPicPr>
          <p:nvPr/>
        </p:nvPicPr>
        <p:blipFill>
          <a:blip r:embed="rId3" cstate="print"/>
          <a:srcRect/>
          <a:stretch>
            <a:fillRect/>
          </a:stretch>
        </p:blipFill>
        <p:spPr bwMode="auto">
          <a:xfrm>
            <a:off x="3200400" y="406400"/>
            <a:ext cx="4692650" cy="6673850"/>
          </a:xfrm>
          <a:prstGeom prst="rect">
            <a:avLst/>
          </a:prstGeom>
          <a:noFill/>
        </p:spPr>
      </p:pic>
      <p:sp>
        <p:nvSpPr>
          <p:cNvPr id="88067" name="Text Box 3"/>
          <p:cNvSpPr txBox="1">
            <a:spLocks noChangeArrowheads="1"/>
          </p:cNvSpPr>
          <p:nvPr/>
        </p:nvSpPr>
        <p:spPr bwMode="auto">
          <a:xfrm>
            <a:off x="838200" y="1381125"/>
            <a:ext cx="1854200" cy="2225675"/>
          </a:xfrm>
          <a:prstGeom prst="rect">
            <a:avLst/>
          </a:prstGeom>
          <a:noFill/>
          <a:ln w="9525">
            <a:noFill/>
            <a:miter lim="800000"/>
            <a:headEnd/>
            <a:tailEnd/>
          </a:ln>
          <a:effectLst/>
        </p:spPr>
        <p:txBody>
          <a:bodyPr wrap="none">
            <a:spAutoFit/>
          </a:bodyPr>
          <a:lstStyle/>
          <a:p>
            <a:r>
              <a:rPr lang="en-US"/>
              <a:t>Terraces</a:t>
            </a:r>
          </a:p>
          <a:p>
            <a:r>
              <a:rPr lang="en-US"/>
              <a:t>are one of </a:t>
            </a:r>
          </a:p>
          <a:p>
            <a:r>
              <a:rPr lang="en-US"/>
              <a:t>many types </a:t>
            </a:r>
          </a:p>
          <a:p>
            <a:r>
              <a:rPr lang="en-US"/>
              <a:t>of land </a:t>
            </a:r>
          </a:p>
          <a:p>
            <a:r>
              <a:rPr lang="en-US"/>
              <a:t>modification </a:t>
            </a:r>
          </a:p>
          <a:p>
            <a:r>
              <a:rPr lang="en-US"/>
              <a:t>the Maya </a:t>
            </a:r>
          </a:p>
          <a:p>
            <a:r>
              <a:rPr lang="en-US"/>
              <a:t>used</a:t>
            </a:r>
            <a:endParaRPr lang="en-GB"/>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anals"/>
          <p:cNvPicPr>
            <a:picLocks noChangeAspect="1" noChangeArrowheads="1"/>
          </p:cNvPicPr>
          <p:nvPr/>
        </p:nvPicPr>
        <p:blipFill>
          <a:blip r:embed="rId3" cstate="print"/>
          <a:srcRect/>
          <a:stretch>
            <a:fillRect/>
          </a:stretch>
        </p:blipFill>
        <p:spPr bwMode="auto">
          <a:xfrm>
            <a:off x="304800" y="650875"/>
            <a:ext cx="8305800" cy="6013450"/>
          </a:xfrm>
          <a:prstGeom prst="rect">
            <a:avLst/>
          </a:prstGeom>
          <a:noFill/>
        </p:spPr>
      </p:pic>
      <p:sp>
        <p:nvSpPr>
          <p:cNvPr id="97283" name="Text Box 3"/>
          <p:cNvSpPr txBox="1">
            <a:spLocks noChangeArrowheads="1"/>
          </p:cNvSpPr>
          <p:nvPr/>
        </p:nvSpPr>
        <p:spPr bwMode="auto">
          <a:xfrm rot="10800000" flipV="1">
            <a:off x="3656013" y="1706563"/>
            <a:ext cx="1601787" cy="2654300"/>
          </a:xfrm>
          <a:prstGeom prst="rect">
            <a:avLst/>
          </a:prstGeom>
          <a:noFill/>
          <a:ln w="9525">
            <a:noFill/>
            <a:miter lim="800000"/>
            <a:headEnd/>
            <a:tailEnd/>
          </a:ln>
          <a:effectLst/>
        </p:spPr>
        <p:txBody>
          <a:bodyPr>
            <a:spAutoFit/>
          </a:bodyPr>
          <a:lstStyle/>
          <a:p>
            <a:pPr algn="ctr" eaLnBrk="1" hangingPunct="1"/>
            <a:r>
              <a:rPr lang="en-US" sz="2800">
                <a:solidFill>
                  <a:srgbClr val="CC0000"/>
                </a:solidFill>
                <a:latin typeface="Arial" charset="0"/>
                <a:cs typeface="Arial" charset="0"/>
              </a:rPr>
              <a:t>Canals;Ridged,</a:t>
            </a:r>
          </a:p>
          <a:p>
            <a:pPr algn="ctr" eaLnBrk="1" hangingPunct="1"/>
            <a:r>
              <a:rPr lang="en-US" sz="2800">
                <a:solidFill>
                  <a:srgbClr val="CC0000"/>
                </a:solidFill>
                <a:latin typeface="Arial" charset="0"/>
                <a:cs typeface="Arial" charset="0"/>
              </a:rPr>
              <a:t>Raised,</a:t>
            </a:r>
          </a:p>
          <a:p>
            <a:pPr algn="ctr" eaLnBrk="1" hangingPunct="1"/>
            <a:r>
              <a:rPr lang="en-US" sz="2800">
                <a:solidFill>
                  <a:srgbClr val="CC0000"/>
                </a:solidFill>
                <a:latin typeface="Arial" charset="0"/>
                <a:cs typeface="Arial" charset="0"/>
              </a:rPr>
              <a:t>&amp;</a:t>
            </a:r>
          </a:p>
          <a:p>
            <a:pPr algn="ctr" eaLnBrk="1" hangingPunct="1"/>
            <a:r>
              <a:rPr lang="en-US" sz="2800">
                <a:solidFill>
                  <a:srgbClr val="CC0000"/>
                </a:solidFill>
                <a:latin typeface="Arial" charset="0"/>
                <a:cs typeface="Arial" charset="0"/>
              </a:rPr>
              <a:t>Island Fields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5" name="Picture 7" descr="prehispanic1"/>
          <p:cNvPicPr>
            <a:picLocks noChangeAspect="1" noChangeArrowheads="1"/>
          </p:cNvPicPr>
          <p:nvPr/>
        </p:nvPicPr>
        <p:blipFill>
          <a:blip r:embed="rId3" cstate="print"/>
          <a:srcRect/>
          <a:stretch>
            <a:fillRect/>
          </a:stretch>
        </p:blipFill>
        <p:spPr bwMode="auto">
          <a:xfrm>
            <a:off x="4191000" y="4038600"/>
            <a:ext cx="4362450" cy="2976563"/>
          </a:xfrm>
          <a:prstGeom prst="rect">
            <a:avLst/>
          </a:prstGeom>
          <a:noFill/>
        </p:spPr>
      </p:pic>
      <p:sp>
        <p:nvSpPr>
          <p:cNvPr id="43018" name="Rectangle 10"/>
          <p:cNvSpPr>
            <a:spLocks noChangeArrowheads="1"/>
          </p:cNvSpPr>
          <p:nvPr/>
        </p:nvSpPr>
        <p:spPr bwMode="auto">
          <a:xfrm>
            <a:off x="1295400" y="6172200"/>
            <a:ext cx="2806700" cy="366713"/>
          </a:xfrm>
          <a:prstGeom prst="rect">
            <a:avLst/>
          </a:prstGeom>
          <a:noFill/>
          <a:ln w="9525">
            <a:noFill/>
            <a:miter lim="800000"/>
            <a:headEnd/>
            <a:tailEnd/>
          </a:ln>
          <a:effectLst/>
        </p:spPr>
        <p:txBody>
          <a:bodyPr wrap="none">
            <a:spAutoFit/>
          </a:bodyPr>
          <a:lstStyle/>
          <a:p>
            <a:r>
              <a:rPr lang="en-US" sz="1800" b="0"/>
              <a:t>Ancient Maya raised fields</a:t>
            </a:r>
          </a:p>
        </p:txBody>
      </p:sp>
      <p:sp>
        <p:nvSpPr>
          <p:cNvPr id="43020" name="Text Box 12"/>
          <p:cNvSpPr txBox="1">
            <a:spLocks noChangeArrowheads="1"/>
          </p:cNvSpPr>
          <p:nvPr/>
        </p:nvSpPr>
        <p:spPr bwMode="auto">
          <a:xfrm>
            <a:off x="822325" y="1306513"/>
            <a:ext cx="3221038" cy="1006475"/>
          </a:xfrm>
          <a:prstGeom prst="rect">
            <a:avLst/>
          </a:prstGeom>
          <a:noFill/>
          <a:ln w="9525">
            <a:noFill/>
            <a:miter lim="800000"/>
            <a:headEnd/>
            <a:tailEnd/>
          </a:ln>
          <a:effectLst/>
        </p:spPr>
        <p:txBody>
          <a:bodyPr wrap="none">
            <a:spAutoFit/>
          </a:bodyPr>
          <a:lstStyle/>
          <a:p>
            <a:r>
              <a:rPr lang="en-US"/>
              <a:t>Farming the swamp is a</a:t>
            </a:r>
          </a:p>
          <a:p>
            <a:r>
              <a:rPr lang="en-US"/>
              <a:t>very sustainable </a:t>
            </a:r>
          </a:p>
          <a:p>
            <a:r>
              <a:rPr lang="en-US"/>
              <a:t>strategy</a:t>
            </a:r>
            <a:endParaRPr lang="en-GB"/>
          </a:p>
        </p:txBody>
      </p:sp>
      <p:pic>
        <p:nvPicPr>
          <p:cNvPr id="43021" name="Picture 13" descr="pultrf"/>
          <p:cNvPicPr>
            <a:picLocks noChangeAspect="1" noChangeArrowheads="1"/>
          </p:cNvPicPr>
          <p:nvPr/>
        </p:nvPicPr>
        <p:blipFill>
          <a:blip r:embed="rId4" cstate="print"/>
          <a:srcRect/>
          <a:stretch>
            <a:fillRect/>
          </a:stretch>
        </p:blipFill>
        <p:spPr bwMode="auto">
          <a:xfrm>
            <a:off x="1066800" y="3200400"/>
            <a:ext cx="3703638" cy="2679700"/>
          </a:xfrm>
          <a:prstGeom prst="rect">
            <a:avLst/>
          </a:prstGeom>
          <a:noFill/>
        </p:spPr>
      </p:pic>
      <p:sp>
        <p:nvSpPr>
          <p:cNvPr id="43022" name="Rectangle 14"/>
          <p:cNvSpPr>
            <a:spLocks noChangeArrowheads="1"/>
          </p:cNvSpPr>
          <p:nvPr/>
        </p:nvSpPr>
        <p:spPr bwMode="auto">
          <a:xfrm>
            <a:off x="1066800" y="3200400"/>
            <a:ext cx="3733800" cy="2667000"/>
          </a:xfrm>
          <a:prstGeom prst="rect">
            <a:avLst/>
          </a:prstGeom>
          <a:noFill/>
          <a:ln w="76200">
            <a:solidFill>
              <a:schemeClr val="bg2"/>
            </a:solidFill>
            <a:miter lim="800000"/>
            <a:headEnd/>
            <a:tailEnd/>
          </a:ln>
          <a:effectLst/>
        </p:spPr>
        <p:txBody>
          <a:bodyPr wrap="none" anchor="ctr"/>
          <a:lstStyle/>
          <a:p>
            <a:pPr algn="ctr"/>
            <a:endParaRPr lang="en-GB">
              <a:solidFill>
                <a:schemeClr val="bg2"/>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647700"/>
            <a:ext cx="39338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3886200" y="4308475"/>
            <a:ext cx="4648200" cy="2524125"/>
          </a:xfrm>
          <a:prstGeom prst="rect">
            <a:avLst/>
          </a:prstGeom>
          <a:noFill/>
          <a:ln w="9525">
            <a:noFill/>
            <a:miter lim="800000"/>
            <a:headEnd/>
            <a:tailEnd/>
          </a:ln>
          <a:effectLst/>
        </p:spPr>
      </p:pic>
      <p:pic>
        <p:nvPicPr>
          <p:cNvPr id="87043" name="Picture 3"/>
          <p:cNvPicPr>
            <a:picLocks noChangeAspect="1" noChangeArrowheads="1"/>
          </p:cNvPicPr>
          <p:nvPr/>
        </p:nvPicPr>
        <p:blipFill>
          <a:blip r:embed="rId4" cstate="print"/>
          <a:srcRect/>
          <a:stretch>
            <a:fillRect/>
          </a:stretch>
        </p:blipFill>
        <p:spPr bwMode="auto">
          <a:xfrm>
            <a:off x="4427538" y="431800"/>
            <a:ext cx="3968750" cy="3176588"/>
          </a:xfrm>
          <a:prstGeom prst="rect">
            <a:avLst/>
          </a:prstGeom>
          <a:noFill/>
          <a:ln w="9525">
            <a:noFill/>
            <a:miter lim="800000"/>
            <a:headEnd/>
            <a:tailEnd/>
          </a:ln>
          <a:effectLst/>
        </p:spPr>
      </p:pic>
      <p:pic>
        <p:nvPicPr>
          <p:cNvPr id="87044" name="Picture 4"/>
          <p:cNvPicPr>
            <a:picLocks noChangeAspect="1" noChangeArrowheads="1"/>
          </p:cNvPicPr>
          <p:nvPr/>
        </p:nvPicPr>
        <p:blipFill>
          <a:blip r:embed="rId5" cstate="print"/>
          <a:srcRect l="41757" t="51875"/>
          <a:stretch>
            <a:fillRect/>
          </a:stretch>
        </p:blipFill>
        <p:spPr bwMode="auto">
          <a:xfrm>
            <a:off x="971550" y="1276350"/>
            <a:ext cx="3051175" cy="1955800"/>
          </a:xfrm>
          <a:prstGeom prst="rect">
            <a:avLst/>
          </a:prstGeom>
          <a:noFill/>
          <a:ln w="9525">
            <a:noFill/>
            <a:miter lim="800000"/>
            <a:headEnd/>
            <a:tailEnd/>
          </a:ln>
          <a:effectLst/>
        </p:spPr>
      </p:pic>
      <p:pic>
        <p:nvPicPr>
          <p:cNvPr id="87046" name="Picture 6"/>
          <p:cNvPicPr>
            <a:picLocks noChangeAspect="1" noChangeArrowheads="1"/>
          </p:cNvPicPr>
          <p:nvPr/>
        </p:nvPicPr>
        <p:blipFill>
          <a:blip r:embed="rId6" cstate="print"/>
          <a:srcRect/>
          <a:stretch>
            <a:fillRect/>
          </a:stretch>
        </p:blipFill>
        <p:spPr bwMode="auto">
          <a:xfrm>
            <a:off x="2895600" y="406400"/>
            <a:ext cx="2495550" cy="4308475"/>
          </a:xfrm>
          <a:prstGeom prst="rect">
            <a:avLst/>
          </a:prstGeom>
          <a:noFill/>
          <a:ln w="9525">
            <a:noFill/>
            <a:miter lim="800000"/>
            <a:headEnd/>
            <a:tailEnd/>
          </a:ln>
          <a:effectLst/>
        </p:spPr>
      </p:pic>
      <p:sp>
        <p:nvSpPr>
          <p:cNvPr id="87047" name="Text Box 7"/>
          <p:cNvSpPr txBox="1">
            <a:spLocks noChangeArrowheads="1"/>
          </p:cNvSpPr>
          <p:nvPr/>
        </p:nvSpPr>
        <p:spPr bwMode="auto">
          <a:xfrm>
            <a:off x="838200" y="650875"/>
            <a:ext cx="1709738" cy="396875"/>
          </a:xfrm>
          <a:prstGeom prst="rect">
            <a:avLst/>
          </a:prstGeom>
          <a:noFill/>
          <a:ln w="9525">
            <a:noFill/>
            <a:miter lim="800000"/>
            <a:headEnd/>
            <a:tailEnd/>
          </a:ln>
          <a:effectLst/>
        </p:spPr>
        <p:txBody>
          <a:bodyPr wrap="none">
            <a:spAutoFit/>
          </a:bodyPr>
          <a:lstStyle/>
          <a:p>
            <a:r>
              <a:rPr lang="en-US"/>
              <a:t>aquaculture</a:t>
            </a:r>
            <a:endParaRPr lang="en-GB"/>
          </a:p>
        </p:txBody>
      </p:sp>
      <p:sp>
        <p:nvSpPr>
          <p:cNvPr id="87048" name="Text Box 8"/>
          <p:cNvSpPr txBox="1">
            <a:spLocks noChangeArrowheads="1"/>
          </p:cNvSpPr>
          <p:nvPr/>
        </p:nvSpPr>
        <p:spPr bwMode="auto">
          <a:xfrm>
            <a:off x="914400" y="4800600"/>
            <a:ext cx="2332038" cy="1311275"/>
          </a:xfrm>
          <a:prstGeom prst="rect">
            <a:avLst/>
          </a:prstGeom>
          <a:noFill/>
          <a:ln w="9525">
            <a:noFill/>
            <a:miter lim="800000"/>
            <a:headEnd/>
            <a:tailEnd/>
          </a:ln>
          <a:effectLst/>
        </p:spPr>
        <p:txBody>
          <a:bodyPr wrap="none">
            <a:spAutoFit/>
          </a:bodyPr>
          <a:lstStyle/>
          <a:p>
            <a:r>
              <a:rPr lang="en-US"/>
              <a:t>Diversification</a:t>
            </a:r>
          </a:p>
          <a:p>
            <a:r>
              <a:rPr lang="en-US"/>
              <a:t>is a good </a:t>
            </a:r>
          </a:p>
          <a:p>
            <a:r>
              <a:rPr lang="en-US"/>
              <a:t>strategy</a:t>
            </a:r>
          </a:p>
          <a:p>
            <a:r>
              <a:rPr lang="en-US"/>
              <a:t>for sustainability</a:t>
            </a:r>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6" name="Picture 6"/>
          <p:cNvPicPr>
            <a:picLocks noChangeAspect="1" noChangeArrowheads="1"/>
          </p:cNvPicPr>
          <p:nvPr/>
        </p:nvPicPr>
        <p:blipFill>
          <a:blip r:embed="rId3" cstate="print"/>
          <a:srcRect/>
          <a:stretch>
            <a:fillRect/>
          </a:stretch>
        </p:blipFill>
        <p:spPr bwMode="auto">
          <a:xfrm>
            <a:off x="914400" y="406400"/>
            <a:ext cx="7086600" cy="5668963"/>
          </a:xfrm>
          <a:prstGeom prst="rect">
            <a:avLst/>
          </a:prstGeom>
          <a:noFill/>
          <a:ln w="9525">
            <a:noFill/>
            <a:miter lim="800000"/>
            <a:headEnd/>
            <a:tailEnd/>
          </a:ln>
          <a:effectLst/>
        </p:spPr>
      </p:pic>
      <p:sp>
        <p:nvSpPr>
          <p:cNvPr id="128007" name="Rectangle 7"/>
          <p:cNvSpPr>
            <a:spLocks noChangeArrowheads="1"/>
          </p:cNvSpPr>
          <p:nvPr/>
        </p:nvSpPr>
        <p:spPr bwMode="auto">
          <a:xfrm>
            <a:off x="1066800" y="5275480"/>
            <a:ext cx="6781800" cy="830997"/>
          </a:xfrm>
          <a:prstGeom prst="rect">
            <a:avLst/>
          </a:prstGeom>
          <a:solidFill>
            <a:schemeClr val="hlink"/>
          </a:solidFill>
          <a:ln w="9525">
            <a:noFill/>
            <a:miter lim="800000"/>
            <a:headEnd/>
            <a:tailEnd/>
          </a:ln>
          <a:effectLst/>
        </p:spPr>
        <p:txBody>
          <a:bodyPr wrap="square">
            <a:spAutoFit/>
          </a:bodyPr>
          <a:lstStyle/>
          <a:p>
            <a:pPr algn="ctr"/>
            <a:r>
              <a:rPr lang="en-GB" dirty="0">
                <a:solidFill>
                  <a:schemeClr val="bg1"/>
                </a:solidFill>
              </a:rPr>
              <a:t>Average rainfall in Belize varies </a:t>
            </a:r>
            <a:r>
              <a:rPr lang="en-GB" dirty="0" smtClean="0">
                <a:solidFill>
                  <a:schemeClr val="bg1"/>
                </a:solidFill>
              </a:rPr>
              <a:t>from </a:t>
            </a:r>
            <a:r>
              <a:rPr lang="en-GB" dirty="0">
                <a:solidFill>
                  <a:schemeClr val="bg1"/>
                </a:solidFill>
              </a:rPr>
              <a:t>60 inches </a:t>
            </a:r>
            <a:r>
              <a:rPr lang="en-GB" dirty="0" smtClean="0">
                <a:solidFill>
                  <a:schemeClr val="bg1"/>
                </a:solidFill>
              </a:rPr>
              <a:t>in </a:t>
            </a:r>
            <a:r>
              <a:rPr lang="en-GB" dirty="0">
                <a:solidFill>
                  <a:schemeClr val="bg1"/>
                </a:solidFill>
              </a:rPr>
              <a:t>the north to </a:t>
            </a:r>
            <a:r>
              <a:rPr lang="en-GB" sz="2800" dirty="0">
                <a:solidFill>
                  <a:srgbClr val="FF0000"/>
                </a:solidFill>
              </a:rPr>
              <a:t>1</a:t>
            </a:r>
            <a:r>
              <a:rPr lang="en-GB" sz="2800" dirty="0" smtClean="0">
                <a:solidFill>
                  <a:srgbClr val="FF0000"/>
                </a:solidFill>
              </a:rPr>
              <a:t>80</a:t>
            </a:r>
            <a:r>
              <a:rPr lang="en-GB" dirty="0" smtClean="0">
                <a:solidFill>
                  <a:schemeClr val="bg1"/>
                </a:solidFill>
              </a:rPr>
              <a:t> </a:t>
            </a:r>
            <a:r>
              <a:rPr lang="en-GB" dirty="0">
                <a:solidFill>
                  <a:schemeClr val="bg1"/>
                </a:solidFill>
              </a:rPr>
              <a:t>inches </a:t>
            </a:r>
            <a:r>
              <a:rPr lang="en-GB" dirty="0" smtClean="0">
                <a:solidFill>
                  <a:schemeClr val="bg1"/>
                </a:solidFill>
              </a:rPr>
              <a:t>in </a:t>
            </a:r>
            <a:r>
              <a:rPr lang="en-GB" dirty="0">
                <a:solidFill>
                  <a:schemeClr val="bg1"/>
                </a:solidFill>
              </a:rPr>
              <a:t>the </a:t>
            </a:r>
            <a:r>
              <a:rPr lang="en-GB" dirty="0" smtClean="0">
                <a:solidFill>
                  <a:schemeClr val="bg1"/>
                </a:solidFill>
              </a:rPr>
              <a:t>south</a:t>
            </a:r>
            <a:endParaRPr lang="en-GB" dirty="0">
              <a:solidFill>
                <a:schemeClr val="bg1"/>
              </a:solidFill>
            </a:endParaRPr>
          </a:p>
        </p:txBody>
      </p:sp>
      <p:sp>
        <p:nvSpPr>
          <p:cNvPr id="128008" name="Text Box 8"/>
          <p:cNvSpPr txBox="1">
            <a:spLocks noChangeArrowheads="1"/>
          </p:cNvSpPr>
          <p:nvPr/>
        </p:nvSpPr>
        <p:spPr bwMode="auto">
          <a:xfrm>
            <a:off x="1066800" y="6257925"/>
            <a:ext cx="1617663" cy="457200"/>
          </a:xfrm>
          <a:prstGeom prst="rect">
            <a:avLst/>
          </a:prstGeom>
          <a:noFill/>
          <a:ln w="9525">
            <a:noFill/>
            <a:miter lim="800000"/>
            <a:headEnd/>
            <a:tailEnd/>
          </a:ln>
          <a:effectLst/>
        </p:spPr>
        <p:txBody>
          <a:bodyPr wrap="none">
            <a:spAutoFit/>
          </a:bodyPr>
          <a:lstStyle/>
          <a:p>
            <a:r>
              <a:rPr lang="en-US" sz="2400" i="1"/>
              <a:t>Drought?</a:t>
            </a:r>
            <a:endParaRPr lang="en-GB" sz="2400" i="1"/>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Yucatan"/>
          <p:cNvPicPr>
            <a:picLocks noChangeAspect="1" noChangeArrowheads="1"/>
          </p:cNvPicPr>
          <p:nvPr/>
        </p:nvPicPr>
        <p:blipFill>
          <a:blip r:embed="rId3" cstate="print"/>
          <a:srcRect r="-1199" b="7333"/>
          <a:stretch>
            <a:fillRect/>
          </a:stretch>
        </p:blipFill>
        <p:spPr bwMode="auto">
          <a:xfrm>
            <a:off x="4572000" y="3657600"/>
            <a:ext cx="3733800" cy="2734734"/>
          </a:xfrm>
          <a:prstGeom prst="rect">
            <a:avLst/>
          </a:prstGeom>
          <a:noFill/>
        </p:spPr>
      </p:pic>
      <p:pic>
        <p:nvPicPr>
          <p:cNvPr id="11271" name="Picture 7" descr="2904%20-%20yucatan%20road"/>
          <p:cNvPicPr>
            <a:picLocks noChangeAspect="1" noChangeArrowheads="1"/>
          </p:cNvPicPr>
          <p:nvPr/>
        </p:nvPicPr>
        <p:blipFill>
          <a:blip r:embed="rId4" cstate="print"/>
          <a:srcRect/>
          <a:stretch>
            <a:fillRect/>
          </a:stretch>
        </p:blipFill>
        <p:spPr bwMode="auto">
          <a:xfrm>
            <a:off x="990600" y="568959"/>
            <a:ext cx="3111500" cy="2489200"/>
          </a:xfrm>
          <a:prstGeom prst="rect">
            <a:avLst/>
          </a:prstGeom>
          <a:noFill/>
        </p:spPr>
      </p:pic>
      <p:pic>
        <p:nvPicPr>
          <p:cNvPr id="11273" name="Picture 9" descr="peasants"/>
          <p:cNvPicPr>
            <a:picLocks noChangeAspect="1" noChangeArrowheads="1"/>
          </p:cNvPicPr>
          <p:nvPr/>
        </p:nvPicPr>
        <p:blipFill>
          <a:blip r:embed="rId5" cstate="print"/>
          <a:srcRect/>
          <a:stretch>
            <a:fillRect/>
          </a:stretch>
        </p:blipFill>
        <p:spPr bwMode="auto">
          <a:xfrm>
            <a:off x="4572000" y="568961"/>
            <a:ext cx="3429000" cy="2489200"/>
          </a:xfrm>
          <a:prstGeom prst="rect">
            <a:avLst/>
          </a:prstGeom>
          <a:noFill/>
        </p:spPr>
      </p:pic>
      <p:sp>
        <p:nvSpPr>
          <p:cNvPr id="2" name="TextBox 1"/>
          <p:cNvSpPr txBox="1"/>
          <p:nvPr/>
        </p:nvSpPr>
        <p:spPr>
          <a:xfrm>
            <a:off x="1295400" y="3214402"/>
            <a:ext cx="6248400" cy="400110"/>
          </a:xfrm>
          <a:prstGeom prst="rect">
            <a:avLst/>
          </a:prstGeom>
          <a:noFill/>
        </p:spPr>
        <p:txBody>
          <a:bodyPr wrap="square" rtlCol="0">
            <a:spAutoFit/>
          </a:bodyPr>
          <a:lstStyle/>
          <a:p>
            <a:r>
              <a:rPr lang="en-US" sz="2000" dirty="0" smtClean="0"/>
              <a:t>Yucatan’s dry coastal areas and scrub forest</a:t>
            </a:r>
          </a:p>
        </p:txBody>
      </p:sp>
      <p:pic>
        <p:nvPicPr>
          <p:cNvPr id="6146" name="Picture 2" descr="http://culter.colorado.edu/~kittel/imageJ82-DaccanShru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740574"/>
            <a:ext cx="3314700" cy="26517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57400" y="6629400"/>
            <a:ext cx="4515980" cy="400110"/>
          </a:xfrm>
          <a:prstGeom prst="rect">
            <a:avLst/>
          </a:prstGeom>
        </p:spPr>
        <p:txBody>
          <a:bodyPr wrap="none">
            <a:spAutoFit/>
          </a:bodyPr>
          <a:lstStyle/>
          <a:p>
            <a:r>
              <a:rPr lang="en-US" dirty="0"/>
              <a:t>Where you go to escape drought?</a:t>
            </a:r>
          </a:p>
        </p:txBody>
      </p:sp>
    </p:spTree>
    <p:extLst>
      <p:ext uri="{BB962C8B-B14F-4D97-AF65-F5344CB8AC3E}">
        <p14:creationId xmlns:p14="http://schemas.microsoft.com/office/powerpoint/2010/main" val="32585993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3" cstate="print">
            <a:lum bright="-24000" contrast="30000"/>
            <a:grayscl/>
            <a:biLevel thresh="50000"/>
          </a:blip>
          <a:srcRect t="8234" r="5673" b="20412"/>
          <a:stretch>
            <a:fillRect/>
          </a:stretch>
        </p:blipFill>
        <p:spPr bwMode="auto">
          <a:xfrm>
            <a:off x="762000" y="838200"/>
            <a:ext cx="7543800" cy="4719638"/>
          </a:xfrm>
          <a:prstGeom prst="rect">
            <a:avLst/>
          </a:prstGeom>
          <a:solidFill>
            <a:schemeClr val="tx1"/>
          </a:solidFill>
        </p:spPr>
      </p:pic>
      <p:pic>
        <p:nvPicPr>
          <p:cNvPr id="116741" name="Picture 5"/>
          <p:cNvPicPr>
            <a:picLocks noChangeAspect="1" noChangeArrowheads="1"/>
          </p:cNvPicPr>
          <p:nvPr/>
        </p:nvPicPr>
        <p:blipFill>
          <a:blip r:embed="rId3" cstate="print">
            <a:lum bright="12000"/>
          </a:blip>
          <a:srcRect l="58784" t="85403" r="5405" b="-218"/>
          <a:stretch>
            <a:fillRect/>
          </a:stretch>
        </p:blipFill>
        <p:spPr bwMode="auto">
          <a:xfrm>
            <a:off x="2514600" y="5689600"/>
            <a:ext cx="4038600" cy="1381125"/>
          </a:xfrm>
          <a:prstGeom prst="rect">
            <a:avLst/>
          </a:prstGeom>
          <a:noFill/>
        </p:spPr>
      </p:pic>
      <p:sp>
        <p:nvSpPr>
          <p:cNvPr id="116746" name="Text Box 10"/>
          <p:cNvSpPr txBox="1">
            <a:spLocks noChangeArrowheads="1"/>
          </p:cNvSpPr>
          <p:nvPr/>
        </p:nvSpPr>
        <p:spPr bwMode="auto">
          <a:xfrm>
            <a:off x="477837" y="838200"/>
            <a:ext cx="2112963" cy="701675"/>
          </a:xfrm>
          <a:prstGeom prst="rect">
            <a:avLst/>
          </a:prstGeom>
          <a:noFill/>
          <a:ln w="9525">
            <a:noFill/>
            <a:miter lim="800000"/>
            <a:headEnd/>
            <a:tailEnd/>
          </a:ln>
          <a:effectLst/>
        </p:spPr>
        <p:txBody>
          <a:bodyPr wrap="none">
            <a:spAutoFit/>
          </a:bodyPr>
          <a:lstStyle/>
          <a:p>
            <a:r>
              <a:rPr lang="en-US" dirty="0">
                <a:solidFill>
                  <a:srgbClr val="CC0000"/>
                </a:solidFill>
              </a:rPr>
              <a:t>environmental </a:t>
            </a:r>
          </a:p>
          <a:p>
            <a:r>
              <a:rPr lang="en-US" dirty="0">
                <a:solidFill>
                  <a:srgbClr val="CC0000"/>
                </a:solidFill>
              </a:rPr>
              <a:t>degradation</a:t>
            </a:r>
            <a:endParaRPr lang="en-GB" dirty="0">
              <a:solidFill>
                <a:srgbClr val="CC0000"/>
              </a:solidFill>
            </a:endParaRPr>
          </a:p>
        </p:txBody>
      </p:sp>
      <p:sp>
        <p:nvSpPr>
          <p:cNvPr id="116747" name="Text Box 11"/>
          <p:cNvSpPr txBox="1">
            <a:spLocks noChangeArrowheads="1"/>
          </p:cNvSpPr>
          <p:nvPr/>
        </p:nvSpPr>
        <p:spPr bwMode="auto">
          <a:xfrm>
            <a:off x="762000" y="1828800"/>
            <a:ext cx="671513" cy="396875"/>
          </a:xfrm>
          <a:prstGeom prst="rect">
            <a:avLst/>
          </a:prstGeom>
          <a:noFill/>
          <a:ln w="9525">
            <a:noFill/>
            <a:miter lim="800000"/>
            <a:headEnd/>
            <a:tailEnd/>
          </a:ln>
          <a:effectLst/>
        </p:spPr>
        <p:txBody>
          <a:bodyPr wrap="none">
            <a:spAutoFit/>
          </a:bodyPr>
          <a:lstStyle/>
          <a:p>
            <a:r>
              <a:rPr lang="en-US">
                <a:solidFill>
                  <a:srgbClr val="39921A"/>
                </a:solidFill>
              </a:rPr>
              <a:t>war</a:t>
            </a:r>
            <a:endParaRPr lang="en-GB">
              <a:solidFill>
                <a:srgbClr val="39921A"/>
              </a:solidFill>
            </a:endParaRPr>
          </a:p>
        </p:txBody>
      </p:sp>
      <p:sp>
        <p:nvSpPr>
          <p:cNvPr id="116749" name="Line 13"/>
          <p:cNvSpPr>
            <a:spLocks noChangeShapeType="1"/>
          </p:cNvSpPr>
          <p:nvPr/>
        </p:nvSpPr>
        <p:spPr bwMode="auto">
          <a:xfrm>
            <a:off x="2514600" y="1143000"/>
            <a:ext cx="3276600" cy="1905000"/>
          </a:xfrm>
          <a:prstGeom prst="line">
            <a:avLst/>
          </a:prstGeom>
          <a:noFill/>
          <a:ln w="9525">
            <a:solidFill>
              <a:srgbClr val="CC0000"/>
            </a:solidFill>
            <a:round/>
            <a:headEnd/>
            <a:tailEnd type="triangle" w="med" len="med"/>
          </a:ln>
          <a:effectLst/>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116750" name="Line 14"/>
          <p:cNvSpPr>
            <a:spLocks noChangeShapeType="1"/>
          </p:cNvSpPr>
          <p:nvPr/>
        </p:nvSpPr>
        <p:spPr bwMode="auto">
          <a:xfrm>
            <a:off x="1447800" y="2057400"/>
            <a:ext cx="3200400" cy="2209800"/>
          </a:xfrm>
          <a:prstGeom prst="line">
            <a:avLst/>
          </a:prstGeom>
          <a:noFill/>
          <a:ln w="9525">
            <a:solidFill>
              <a:srgbClr val="39921A"/>
            </a:solidFill>
            <a:round/>
            <a:headEnd/>
            <a:tailEnd type="triangle" w="med" len="med"/>
          </a:ln>
          <a:effectLst/>
        </p:spPr>
        <p:txBody>
          <a:bodyPr/>
          <a:lstStyle/>
          <a:p>
            <a:endParaRPr lang="en-US"/>
          </a:p>
        </p:txBody>
      </p:sp>
      <p:sp>
        <p:nvSpPr>
          <p:cNvPr id="116751" name="Oval 15"/>
          <p:cNvSpPr>
            <a:spLocks noChangeArrowheads="1"/>
          </p:cNvSpPr>
          <p:nvPr/>
        </p:nvSpPr>
        <p:spPr bwMode="auto">
          <a:xfrm>
            <a:off x="5943600" y="3048000"/>
            <a:ext cx="1828800" cy="304800"/>
          </a:xfrm>
          <a:prstGeom prst="ellipse">
            <a:avLst/>
          </a:prstGeom>
          <a:noFill/>
          <a:ln w="9525">
            <a:solidFill>
              <a:schemeClr val="tx1"/>
            </a:solidFill>
            <a:round/>
            <a:headEnd/>
            <a:tailEnd/>
          </a:ln>
          <a:effectLst/>
        </p:spPr>
        <p:txBody>
          <a:bodyPr wrap="none" anchor="ctr"/>
          <a:lstStyle/>
          <a:p>
            <a:pPr algn="ctr"/>
            <a:endParaRPr lang="en-GB">
              <a:solidFill>
                <a:srgbClr val="CC0000"/>
              </a:solidFill>
            </a:endParaRPr>
          </a:p>
        </p:txBody>
      </p:sp>
      <p:sp>
        <p:nvSpPr>
          <p:cNvPr id="116752" name="Oval 16"/>
          <p:cNvSpPr>
            <a:spLocks noChangeArrowheads="1"/>
          </p:cNvSpPr>
          <p:nvPr/>
        </p:nvSpPr>
        <p:spPr bwMode="auto">
          <a:xfrm>
            <a:off x="5943600" y="3048000"/>
            <a:ext cx="1752600" cy="304800"/>
          </a:xfrm>
          <a:prstGeom prst="ellipse">
            <a:avLst/>
          </a:prstGeom>
          <a:noFill/>
          <a:ln w="28575">
            <a:solidFill>
              <a:srgbClr val="CC0000"/>
            </a:solidFill>
            <a:round/>
            <a:headEnd/>
            <a:tailEnd/>
          </a:ln>
          <a:effectLst/>
        </p:spPr>
        <p:txBody>
          <a:bodyPr wrap="none" anchor="ctr"/>
          <a:lstStyle/>
          <a:p>
            <a:pPr algn="ctr"/>
            <a:endParaRPr lang="en-GB">
              <a:solidFill>
                <a:srgbClr val="CC0000"/>
              </a:solidFill>
            </a:endParaRPr>
          </a:p>
        </p:txBody>
      </p:sp>
      <p:sp>
        <p:nvSpPr>
          <p:cNvPr id="116753" name="Oval 17"/>
          <p:cNvSpPr>
            <a:spLocks noChangeArrowheads="1"/>
          </p:cNvSpPr>
          <p:nvPr/>
        </p:nvSpPr>
        <p:spPr bwMode="auto">
          <a:xfrm>
            <a:off x="5105400" y="4343400"/>
            <a:ext cx="1676400" cy="304800"/>
          </a:xfrm>
          <a:prstGeom prst="ellipse">
            <a:avLst/>
          </a:prstGeom>
          <a:noFill/>
          <a:ln w="28575">
            <a:solidFill>
              <a:srgbClr val="39921A"/>
            </a:solidFill>
            <a:round/>
            <a:headEnd/>
            <a:tailEnd/>
          </a:ln>
          <a:effectLst/>
        </p:spPr>
        <p:txBody>
          <a:bodyPr wrap="none" anchor="ctr"/>
          <a:lstStyle/>
          <a:p>
            <a:pPr algn="ctr"/>
            <a:endParaRPr lang="en-GB">
              <a:solidFill>
                <a:srgbClr val="39921A"/>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7" name="Picture 7" descr="618px-Tree_of_maya_languages_PT"/>
          <p:cNvPicPr>
            <a:picLocks noChangeAspect="1" noChangeArrowheads="1"/>
          </p:cNvPicPr>
          <p:nvPr/>
        </p:nvPicPr>
        <p:blipFill>
          <a:blip r:embed="rId3" cstate="print"/>
          <a:srcRect/>
          <a:stretch>
            <a:fillRect/>
          </a:stretch>
        </p:blipFill>
        <p:spPr bwMode="auto">
          <a:xfrm>
            <a:off x="2209800" y="152400"/>
            <a:ext cx="6694386" cy="6934200"/>
          </a:xfrm>
          <a:prstGeom prst="rect">
            <a:avLst/>
          </a:prstGeom>
          <a:solidFill>
            <a:schemeClr val="tx1"/>
          </a:solidFill>
        </p:spPr>
      </p:pic>
      <p:pic>
        <p:nvPicPr>
          <p:cNvPr id="61448" name="Picture 8" descr="300px-Tunkan_Maia_Yucatan"/>
          <p:cNvPicPr>
            <a:picLocks noChangeAspect="1" noChangeArrowheads="1"/>
          </p:cNvPicPr>
          <p:nvPr/>
        </p:nvPicPr>
        <p:blipFill>
          <a:blip r:embed="rId4" cstate="print"/>
          <a:srcRect/>
          <a:stretch>
            <a:fillRect/>
          </a:stretch>
        </p:blipFill>
        <p:spPr bwMode="auto">
          <a:xfrm>
            <a:off x="609600" y="3089275"/>
            <a:ext cx="2457450" cy="3494088"/>
          </a:xfrm>
          <a:prstGeom prst="rect">
            <a:avLst/>
          </a:prstGeom>
          <a:solidFill>
            <a:schemeClr val="tx1"/>
          </a:solidFill>
        </p:spPr>
      </p:pic>
      <p:sp>
        <p:nvSpPr>
          <p:cNvPr id="61449" name="Text Box 9"/>
          <p:cNvSpPr txBox="1">
            <a:spLocks noChangeArrowheads="1"/>
          </p:cNvSpPr>
          <p:nvPr/>
        </p:nvSpPr>
        <p:spPr bwMode="auto">
          <a:xfrm>
            <a:off x="106362" y="731838"/>
            <a:ext cx="2103438" cy="915987"/>
          </a:xfrm>
          <a:prstGeom prst="rect">
            <a:avLst/>
          </a:prstGeom>
          <a:noFill/>
          <a:ln w="9525">
            <a:noFill/>
            <a:miter lim="800000"/>
            <a:headEnd/>
            <a:tailEnd/>
          </a:ln>
          <a:effectLst>
            <a:glow rad="228600">
              <a:schemeClr val="accent2">
                <a:satMod val="175000"/>
                <a:alpha val="40000"/>
              </a:schemeClr>
            </a:glow>
          </a:effectLst>
        </p:spPr>
        <p:txBody>
          <a:bodyPr wrap="none">
            <a:spAutoFit/>
          </a:bodyPr>
          <a:lstStyle/>
          <a:p>
            <a:r>
              <a:rPr lang="en-US" sz="1800" dirty="0"/>
              <a:t>There are many </a:t>
            </a:r>
          </a:p>
          <a:p>
            <a:r>
              <a:rPr lang="en-US" sz="1800" dirty="0"/>
              <a:t>Maya languages </a:t>
            </a:r>
          </a:p>
          <a:p>
            <a:r>
              <a:rPr lang="en-US" sz="1800" dirty="0"/>
              <a:t>and cultures</a:t>
            </a:r>
            <a:endParaRPr lang="en-GB" sz="1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p:cNvPicPr>
            <a:picLocks noChangeAspect="1" noChangeArrowheads="1"/>
          </p:cNvPicPr>
          <p:nvPr/>
        </p:nvPicPr>
        <p:blipFill>
          <a:blip r:embed="rId3" cstate="print"/>
          <a:srcRect/>
          <a:stretch>
            <a:fillRect/>
          </a:stretch>
        </p:blipFill>
        <p:spPr bwMode="auto">
          <a:xfrm>
            <a:off x="533400" y="812800"/>
            <a:ext cx="8077200" cy="5557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9725"/>
            <a:ext cx="76200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138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bookcover"/>
          <p:cNvPicPr>
            <a:picLocks noChangeAspect="1" noChangeArrowheads="1"/>
          </p:cNvPicPr>
          <p:nvPr/>
        </p:nvPicPr>
        <p:blipFill>
          <a:blip r:embed="rId3" cstate="print"/>
          <a:srcRect/>
          <a:stretch>
            <a:fillRect/>
          </a:stretch>
        </p:blipFill>
        <p:spPr bwMode="auto">
          <a:xfrm>
            <a:off x="704850" y="533400"/>
            <a:ext cx="3124200" cy="4994275"/>
          </a:xfrm>
          <a:prstGeom prst="rect">
            <a:avLst/>
          </a:prstGeom>
          <a:noFill/>
        </p:spPr>
      </p:pic>
      <p:sp>
        <p:nvSpPr>
          <p:cNvPr id="101380" name="WordArt 4"/>
          <p:cNvSpPr>
            <a:spLocks noChangeArrowheads="1" noChangeShapeType="1" noTextEdit="1"/>
          </p:cNvSpPr>
          <p:nvPr/>
        </p:nvSpPr>
        <p:spPr bwMode="auto">
          <a:xfrm>
            <a:off x="2057400" y="6324600"/>
            <a:ext cx="4295775" cy="361950"/>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800080"/>
                </a:solidFill>
                <a:latin typeface="Arial Black"/>
              </a:rPr>
              <a:t>Some pasts deserve repeating</a:t>
            </a:r>
          </a:p>
        </p:txBody>
      </p:sp>
      <p:pic>
        <p:nvPicPr>
          <p:cNvPr id="101381" name="Picture 5"/>
          <p:cNvPicPr>
            <a:picLocks noChangeAspect="1" noChangeArrowheads="1"/>
          </p:cNvPicPr>
          <p:nvPr/>
        </p:nvPicPr>
        <p:blipFill>
          <a:blip r:embed="rId4" cstate="print"/>
          <a:srcRect/>
          <a:stretch>
            <a:fillRect/>
          </a:stretch>
        </p:blipFill>
        <p:spPr bwMode="auto">
          <a:xfrm>
            <a:off x="4800600" y="1905000"/>
            <a:ext cx="3429000" cy="2571750"/>
          </a:xfrm>
          <a:prstGeom prst="rect">
            <a:avLst/>
          </a:prstGeom>
          <a:noFill/>
          <a:ln w="9525">
            <a:noFill/>
            <a:miter lim="800000"/>
            <a:headEnd/>
            <a:tailEnd/>
          </a:ln>
          <a:effectLst/>
        </p:spPr>
      </p:pic>
      <p:sp>
        <p:nvSpPr>
          <p:cNvPr id="101382" name="Rectangle 6"/>
          <p:cNvSpPr>
            <a:spLocks noChangeArrowheads="1"/>
          </p:cNvSpPr>
          <p:nvPr/>
        </p:nvSpPr>
        <p:spPr bwMode="auto">
          <a:xfrm>
            <a:off x="5562600" y="4648200"/>
            <a:ext cx="2644775" cy="822325"/>
          </a:xfrm>
          <a:prstGeom prst="rect">
            <a:avLst/>
          </a:prstGeom>
          <a:noFill/>
          <a:ln w="9525">
            <a:noFill/>
            <a:miter lim="800000"/>
            <a:headEnd/>
            <a:tailEnd/>
          </a:ln>
          <a:effectLst/>
        </p:spPr>
        <p:txBody>
          <a:bodyPr wrap="none" anchor="ctr">
            <a:spAutoFit/>
          </a:bodyPr>
          <a:lstStyle/>
          <a:p>
            <a:pPr eaLnBrk="1" hangingPunct="1"/>
            <a:r>
              <a:rPr lang="en-US" sz="1200" b="0"/>
              <a:t>A layer of rich, black</a:t>
            </a:r>
            <a:r>
              <a:rPr lang="en-US" sz="1200" b="0" i="1"/>
              <a:t> terra preta</a:t>
            </a:r>
            <a:r>
              <a:rPr lang="en-US" sz="1200" b="0"/>
              <a:t> lies </a:t>
            </a:r>
          </a:p>
          <a:p>
            <a:pPr eaLnBrk="1" hangingPunct="1"/>
            <a:r>
              <a:rPr lang="en-US" sz="1200" b="0"/>
              <a:t>atop a layer of light brown, </a:t>
            </a:r>
          </a:p>
          <a:p>
            <a:pPr eaLnBrk="1" hangingPunct="1"/>
            <a:r>
              <a:rPr lang="en-US" sz="1200" b="0"/>
              <a:t>nutrient-poor rainforest soil </a:t>
            </a:r>
          </a:p>
          <a:p>
            <a:pPr eaLnBrk="1" hangingPunct="1"/>
            <a:r>
              <a:rPr lang="en-US" sz="1200" b="0"/>
              <a:t>near Manaus, Brazil.</a:t>
            </a:r>
            <a:r>
              <a:rPr lang="en-US" sz="1200"/>
              <a:t> </a:t>
            </a:r>
          </a:p>
        </p:txBody>
      </p:sp>
      <p:sp>
        <p:nvSpPr>
          <p:cNvPr id="101383" name="Text Box 7"/>
          <p:cNvSpPr txBox="1">
            <a:spLocks noChangeArrowheads="1"/>
          </p:cNvSpPr>
          <p:nvPr/>
        </p:nvSpPr>
        <p:spPr bwMode="auto">
          <a:xfrm>
            <a:off x="5257800" y="1371600"/>
            <a:ext cx="2676525" cy="396875"/>
          </a:xfrm>
          <a:prstGeom prst="rect">
            <a:avLst/>
          </a:prstGeom>
          <a:noFill/>
          <a:ln w="9525">
            <a:noFill/>
            <a:miter lim="800000"/>
            <a:headEnd/>
            <a:tailEnd/>
          </a:ln>
          <a:effectLst/>
        </p:spPr>
        <p:txBody>
          <a:bodyPr wrap="none">
            <a:spAutoFit/>
          </a:bodyPr>
          <a:lstStyle/>
          <a:p>
            <a:r>
              <a:rPr lang="en-US"/>
              <a:t>anthropogenic soils</a:t>
            </a:r>
            <a:endParaRPr lang="en-GB"/>
          </a:p>
        </p:txBody>
      </p:sp>
      <p:sp>
        <p:nvSpPr>
          <p:cNvPr id="101385" name="Text Box 9"/>
          <p:cNvSpPr txBox="1">
            <a:spLocks noChangeArrowheads="1"/>
          </p:cNvSpPr>
          <p:nvPr/>
        </p:nvSpPr>
        <p:spPr bwMode="auto">
          <a:xfrm>
            <a:off x="838200" y="5562600"/>
            <a:ext cx="2925763" cy="396875"/>
          </a:xfrm>
          <a:prstGeom prst="rect">
            <a:avLst/>
          </a:prstGeom>
          <a:noFill/>
          <a:ln w="9525">
            <a:noFill/>
            <a:miter lim="800000"/>
            <a:headEnd/>
            <a:tailEnd/>
          </a:ln>
          <a:effectLst/>
        </p:spPr>
        <p:txBody>
          <a:bodyPr wrap="none">
            <a:spAutoFit/>
          </a:bodyPr>
          <a:lstStyle/>
          <a:p>
            <a:r>
              <a:rPr lang="en-US" sz="1200" b="0"/>
              <a:t>reintroduction of raised field agriculture</a:t>
            </a:r>
            <a:r>
              <a:rPr lang="en-US"/>
              <a:t> </a:t>
            </a:r>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bob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1"/>
            <a:ext cx="3810000" cy="4848225"/>
          </a:xfrm>
          <a:prstGeom prst="rect">
            <a:avLst/>
          </a:prstGeom>
          <a:noFill/>
          <a:extLst>
            <a:ext uri="{909E8E84-426E-40DD-AFC4-6F175D3DCCD1}">
              <a14:hiddenFill xmlns:a14="http://schemas.microsoft.com/office/drawing/2010/main">
                <a:solidFill>
                  <a:srgbClr val="FFFFFF"/>
                </a:solidFill>
              </a14:hiddenFill>
            </a:ext>
          </a:extLst>
        </p:spPr>
      </p:pic>
      <p:sp>
        <p:nvSpPr>
          <p:cNvPr id="28678" name="Text Box 6"/>
          <p:cNvSpPr txBox="1">
            <a:spLocks noChangeArrowheads="1"/>
          </p:cNvSpPr>
          <p:nvPr/>
        </p:nvSpPr>
        <p:spPr bwMode="auto">
          <a:xfrm>
            <a:off x="1371600" y="381000"/>
            <a:ext cx="24449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Bob Netting with </a:t>
            </a:r>
          </a:p>
          <a:p>
            <a:r>
              <a:rPr lang="en-US" altLang="en-US" dirty="0" err="1"/>
              <a:t>Kofyar</a:t>
            </a:r>
            <a:r>
              <a:rPr lang="en-US" altLang="en-US" dirty="0"/>
              <a:t> farmers</a:t>
            </a:r>
          </a:p>
        </p:txBody>
      </p:sp>
      <p:pic>
        <p:nvPicPr>
          <p:cNvPr id="5" name="Picture 5" descr="Glenalp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106" y="3934469"/>
            <a:ext cx="332232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rra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06382"/>
            <a:ext cx="3276600" cy="23809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68781" y="550264"/>
            <a:ext cx="1854995" cy="400110"/>
          </a:xfrm>
          <a:prstGeom prst="rect">
            <a:avLst/>
          </a:prstGeom>
          <a:noFill/>
        </p:spPr>
        <p:txBody>
          <a:bodyPr wrap="none" rtlCol="0">
            <a:spAutoFit/>
          </a:bodyPr>
          <a:lstStyle/>
          <a:p>
            <a:r>
              <a:rPr lang="en-US" dirty="0" smtClean="0"/>
              <a:t>Smallholders</a:t>
            </a:r>
            <a:endParaRPr lang="en-US" dirty="0"/>
          </a:p>
        </p:txBody>
      </p:sp>
      <p:sp>
        <p:nvSpPr>
          <p:cNvPr id="3" name="TextBox 2"/>
          <p:cNvSpPr txBox="1"/>
          <p:nvPr/>
        </p:nvSpPr>
        <p:spPr>
          <a:xfrm>
            <a:off x="7267592" y="3527179"/>
            <a:ext cx="1114408" cy="400110"/>
          </a:xfrm>
          <a:prstGeom prst="rect">
            <a:avLst/>
          </a:prstGeom>
          <a:noFill/>
        </p:spPr>
        <p:txBody>
          <a:bodyPr wrap="none" rtlCol="0">
            <a:spAutoFit/>
          </a:bodyPr>
          <a:lstStyle/>
          <a:p>
            <a:r>
              <a:rPr lang="en-US" dirty="0" smtClean="0"/>
              <a:t>Nigeria</a:t>
            </a:r>
            <a:endParaRPr lang="en-US" dirty="0"/>
          </a:p>
        </p:txBody>
      </p:sp>
      <p:sp>
        <p:nvSpPr>
          <p:cNvPr id="4" name="TextBox 3"/>
          <p:cNvSpPr txBox="1"/>
          <p:nvPr/>
        </p:nvSpPr>
        <p:spPr>
          <a:xfrm>
            <a:off x="7023776" y="6407861"/>
            <a:ext cx="1710725" cy="400110"/>
          </a:xfrm>
          <a:prstGeom prst="rect">
            <a:avLst/>
          </a:prstGeom>
          <a:noFill/>
        </p:spPr>
        <p:txBody>
          <a:bodyPr wrap="none" rtlCol="0">
            <a:spAutoFit/>
          </a:bodyPr>
          <a:lstStyle/>
          <a:p>
            <a:r>
              <a:rPr lang="en-US" dirty="0" smtClean="0"/>
              <a:t>Switzerland</a:t>
            </a:r>
            <a:endParaRPr lang="en-US" dirty="0"/>
          </a:p>
        </p:txBody>
      </p:sp>
    </p:spTree>
    <p:extLst>
      <p:ext uri="{BB962C8B-B14F-4D97-AF65-F5344CB8AC3E}">
        <p14:creationId xmlns:p14="http://schemas.microsoft.com/office/powerpoint/2010/main" val="2243816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4583" t="667" r="13959"/>
          <a:stretch/>
        </p:blipFill>
        <p:spPr>
          <a:xfrm>
            <a:off x="938729" y="317378"/>
            <a:ext cx="4453430" cy="439444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223" t="15971" r="1695" b="15633"/>
          <a:stretch/>
        </p:blipFill>
        <p:spPr>
          <a:xfrm>
            <a:off x="3886200" y="2175219"/>
            <a:ext cx="3276600" cy="2667000"/>
          </a:xfrm>
          <a:prstGeom prst="rect">
            <a:avLst/>
          </a:prstGeom>
        </p:spPr>
      </p:pic>
      <p:sp>
        <p:nvSpPr>
          <p:cNvPr id="5" name="Rectangle 4"/>
          <p:cNvSpPr/>
          <p:nvPr/>
        </p:nvSpPr>
        <p:spPr>
          <a:xfrm>
            <a:off x="838200" y="5068844"/>
            <a:ext cx="7529046" cy="1631216"/>
          </a:xfrm>
          <a:prstGeom prst="rect">
            <a:avLst/>
          </a:prstGeom>
        </p:spPr>
        <p:txBody>
          <a:bodyPr wrap="square">
            <a:spAutoFit/>
          </a:bodyPr>
          <a:lstStyle/>
          <a:p>
            <a:r>
              <a:rPr lang="en-US" dirty="0"/>
              <a:t>After decades of lawsuits in the national courts in Belize, the Caribbean Court of Justice, Belize’s </a:t>
            </a:r>
            <a:r>
              <a:rPr lang="en-US" dirty="0" smtClean="0"/>
              <a:t>highest </a:t>
            </a:r>
            <a:r>
              <a:rPr lang="en-US" dirty="0"/>
              <a:t>appellate court, reaffirmed that the 38 </a:t>
            </a:r>
            <a:r>
              <a:rPr lang="en-US" dirty="0" err="1"/>
              <a:t>Q’eqchi</a:t>
            </a:r>
            <a:r>
              <a:rPr lang="en-US" dirty="0"/>
              <a:t> and Mopan Maya Indigenous communities of southern Belize have rights to the lands they have customarily used and occupied.</a:t>
            </a:r>
          </a:p>
        </p:txBody>
      </p:sp>
    </p:spTree>
    <p:extLst>
      <p:ext uri="{BB962C8B-B14F-4D97-AF65-F5344CB8AC3E}">
        <p14:creationId xmlns:p14="http://schemas.microsoft.com/office/powerpoint/2010/main" val="4089283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erraexperience.com/images/Doll_Clothes_fit_18_American_Girl_Doll/DC_T_CC/1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9974"/>
            <a:ext cx="4238625" cy="5651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7543800" y="5105400"/>
            <a:ext cx="76200" cy="4571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ahoma" pitchFamily="34" charset="0"/>
            </a:endParaRPr>
          </a:p>
        </p:txBody>
      </p:sp>
      <p:sp>
        <p:nvSpPr>
          <p:cNvPr id="107523" name="Rectangle 3"/>
          <p:cNvSpPr>
            <a:spLocks noChangeArrowheads="1"/>
          </p:cNvSpPr>
          <p:nvPr/>
        </p:nvSpPr>
        <p:spPr bwMode="auto">
          <a:xfrm>
            <a:off x="4495800" y="3234004"/>
            <a:ext cx="3677610" cy="1323439"/>
          </a:xfrm>
          <a:prstGeom prst="rect">
            <a:avLst/>
          </a:prstGeom>
          <a:solidFill>
            <a:srgbClr val="CC0000"/>
          </a:solidFill>
          <a:ln w="9525">
            <a:noFill/>
            <a:miter lim="800000"/>
            <a:headEnd/>
            <a:tailEnd/>
          </a:ln>
          <a:effectLst/>
        </p:spPr>
        <p:txBody>
          <a:bodyPr wrap="none" anchor="ctr">
            <a:spAutoFit/>
          </a:bodyPr>
          <a:lstStyle/>
          <a:p>
            <a:pPr algn="ctr" eaLnBrk="1" hangingPunct="1"/>
            <a:r>
              <a:rPr lang="en-US" dirty="0"/>
              <a:t>The Guatemalan Civil War, </a:t>
            </a:r>
            <a:endParaRPr lang="en-US" dirty="0" smtClean="0"/>
          </a:p>
          <a:p>
            <a:pPr algn="ctr" eaLnBrk="1" hangingPunct="1"/>
            <a:r>
              <a:rPr lang="en-US" dirty="0" smtClean="0"/>
              <a:t>the </a:t>
            </a:r>
            <a:r>
              <a:rPr lang="en-US" dirty="0"/>
              <a:t>longest civil war in </a:t>
            </a:r>
          </a:p>
          <a:p>
            <a:pPr algn="ctr" eaLnBrk="1" hangingPunct="1"/>
            <a:r>
              <a:rPr lang="en-US" dirty="0"/>
              <a:t>Latin American history, </a:t>
            </a:r>
            <a:endParaRPr lang="en-US" dirty="0" smtClean="0"/>
          </a:p>
          <a:p>
            <a:pPr algn="ctr" eaLnBrk="1" hangingPunct="1"/>
            <a:r>
              <a:rPr lang="en-US" dirty="0" smtClean="0"/>
              <a:t>ran </a:t>
            </a:r>
            <a:r>
              <a:rPr lang="en-US" dirty="0"/>
              <a:t>from 1960 to 1996</a:t>
            </a:r>
            <a:r>
              <a:rPr lang="en-US" dirty="0">
                <a:solidFill>
                  <a:srgbClr val="CC0000"/>
                </a:solidFill>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boingboing.net/images/guate-hijos-002.jpg"/>
          <p:cNvPicPr>
            <a:picLocks noChangeAspect="1" noChangeArrowheads="1"/>
          </p:cNvPicPr>
          <p:nvPr/>
        </p:nvPicPr>
        <p:blipFill>
          <a:blip r:embed="rId3" cstate="print"/>
          <a:srcRect/>
          <a:stretch>
            <a:fillRect/>
          </a:stretch>
        </p:blipFill>
        <p:spPr bwMode="auto">
          <a:xfrm>
            <a:off x="992188" y="893763"/>
            <a:ext cx="6964362" cy="4957762"/>
          </a:xfrm>
          <a:prstGeom prst="rect">
            <a:avLst/>
          </a:prstGeom>
          <a:noFill/>
          <a:ln w="9525">
            <a:noFill/>
            <a:miter lim="800000"/>
            <a:headEnd/>
            <a:tailEnd/>
          </a:ln>
        </p:spPr>
      </p:pic>
      <p:sp>
        <p:nvSpPr>
          <p:cNvPr id="107523" name="Rectangle 3"/>
          <p:cNvSpPr>
            <a:spLocks noChangeArrowheads="1"/>
          </p:cNvSpPr>
          <p:nvPr/>
        </p:nvSpPr>
        <p:spPr bwMode="auto">
          <a:xfrm>
            <a:off x="1295400" y="6019800"/>
            <a:ext cx="6610350" cy="701675"/>
          </a:xfrm>
          <a:prstGeom prst="rect">
            <a:avLst/>
          </a:prstGeom>
          <a:solidFill>
            <a:schemeClr val="bg2">
              <a:lumMod val="50000"/>
            </a:schemeClr>
          </a:solidFill>
          <a:ln w="9525">
            <a:noFill/>
            <a:miter lim="800000"/>
            <a:headEnd/>
            <a:tailEnd/>
          </a:ln>
          <a:effectLst/>
        </p:spPr>
        <p:txBody>
          <a:bodyPr wrap="none" anchor="ctr">
            <a:spAutoFit/>
          </a:bodyPr>
          <a:lstStyle/>
          <a:p>
            <a:pPr algn="ctr" eaLnBrk="1" hangingPunct="1"/>
            <a:r>
              <a:rPr lang="en-US" dirty="0">
                <a:solidFill>
                  <a:srgbClr val="CC0000"/>
                </a:solidFill>
              </a:rPr>
              <a:t>The Guatemalan Civil War, the longest civil war in </a:t>
            </a:r>
          </a:p>
          <a:p>
            <a:pPr algn="ctr" eaLnBrk="1" hangingPunct="1"/>
            <a:r>
              <a:rPr lang="en-US" dirty="0">
                <a:solidFill>
                  <a:srgbClr val="CC0000"/>
                </a:solidFill>
              </a:rPr>
              <a:t>Latin American history, ran from 1960 to 1996. </a:t>
            </a:r>
          </a:p>
        </p:txBody>
      </p:sp>
      <p:sp>
        <p:nvSpPr>
          <p:cNvPr id="2" name="TextBox 1"/>
          <p:cNvSpPr txBox="1"/>
          <p:nvPr/>
        </p:nvSpPr>
        <p:spPr>
          <a:xfrm rot="20521418">
            <a:off x="611341" y="2792573"/>
            <a:ext cx="7978467" cy="1200329"/>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n-US" sz="3600" dirty="0" smtClean="0">
                <a:solidFill>
                  <a:srgbClr val="C00000"/>
                </a:solidFill>
                <a:effectLst>
                  <a:outerShdw blurRad="38100" dist="38100" dir="2700000" algn="tl">
                    <a:srgbClr val="000000">
                      <a:alpha val="43137"/>
                    </a:srgbClr>
                  </a:outerShdw>
                </a:effectLst>
              </a:rPr>
              <a:t>Over 200,000 people were killed</a:t>
            </a:r>
          </a:p>
          <a:p>
            <a:pPr algn="ctr"/>
            <a:r>
              <a:rPr lang="en-US" sz="3600" dirty="0" smtClean="0">
                <a:solidFill>
                  <a:srgbClr val="C00000"/>
                </a:solidFill>
                <a:effectLst>
                  <a:outerShdw blurRad="38100" dist="38100" dir="2700000" algn="tl">
                    <a:srgbClr val="000000">
                      <a:alpha val="43137"/>
                    </a:srgbClr>
                  </a:outerShdw>
                </a:effectLst>
              </a:rPr>
              <a:t>85% were Maya</a:t>
            </a:r>
            <a:endParaRPr lang="en-US" sz="36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6535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p:cNvPicPr>
            <a:picLocks noChangeAspect="1" noChangeArrowheads="1"/>
          </p:cNvPicPr>
          <p:nvPr/>
        </p:nvPicPr>
        <p:blipFill>
          <a:blip r:embed="rId3" cstate="print"/>
          <a:srcRect/>
          <a:stretch>
            <a:fillRect/>
          </a:stretch>
        </p:blipFill>
        <p:spPr bwMode="auto">
          <a:xfrm>
            <a:off x="1981200" y="457200"/>
            <a:ext cx="5299075" cy="6276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8" name="Picture 6"/>
          <p:cNvPicPr>
            <a:picLocks noChangeAspect="1" noChangeArrowheads="1"/>
          </p:cNvPicPr>
          <p:nvPr/>
        </p:nvPicPr>
        <p:blipFill>
          <a:blip r:embed="rId3" cstate="print"/>
          <a:srcRect/>
          <a:stretch>
            <a:fillRect/>
          </a:stretch>
        </p:blipFill>
        <p:spPr bwMode="auto">
          <a:xfrm>
            <a:off x="2957513" y="1276350"/>
            <a:ext cx="3228975" cy="4762500"/>
          </a:xfrm>
          <a:prstGeom prst="rect">
            <a:avLst/>
          </a:prstGeom>
          <a:noFill/>
          <a:ln w="9525">
            <a:noFill/>
            <a:miter lim="800000"/>
            <a:headEnd/>
            <a:tailEnd/>
          </a:ln>
          <a:effectLst/>
        </p:spPr>
      </p:pic>
      <p:sp>
        <p:nvSpPr>
          <p:cNvPr id="177159" name="Rectangle 7"/>
          <p:cNvSpPr>
            <a:spLocks noChangeArrowheads="1"/>
          </p:cNvSpPr>
          <p:nvPr/>
        </p:nvSpPr>
        <p:spPr bwMode="auto">
          <a:xfrm>
            <a:off x="652462" y="6220690"/>
            <a:ext cx="7839075" cy="701675"/>
          </a:xfrm>
          <a:prstGeom prst="rect">
            <a:avLst/>
          </a:prstGeom>
          <a:solidFill>
            <a:schemeClr val="bg2">
              <a:lumMod val="75000"/>
            </a:schemeClr>
          </a:solidFill>
          <a:ln w="9525">
            <a:noFill/>
            <a:miter lim="800000"/>
            <a:headEnd/>
            <a:tailEnd/>
          </a:ln>
          <a:effectLst/>
        </p:spPr>
        <p:txBody>
          <a:bodyPr wrap="none" anchor="ctr">
            <a:spAutoFit/>
          </a:bodyPr>
          <a:lstStyle/>
          <a:p>
            <a:pPr algn="ctr" eaLnBrk="1" hangingPunct="1"/>
            <a:r>
              <a:rPr lang="en-US" b="0" dirty="0"/>
              <a:t>"Lady </a:t>
            </a:r>
            <a:r>
              <a:rPr lang="en-US" b="0" dirty="0" err="1"/>
              <a:t>Xok</a:t>
            </a:r>
            <a:r>
              <a:rPr lang="en-US" b="0" dirty="0"/>
              <a:t> and the Vision Serpent," Lintel 25 from </a:t>
            </a:r>
            <a:r>
              <a:rPr lang="en-US" b="0" dirty="0" err="1"/>
              <a:t>Yaxchilan</a:t>
            </a:r>
            <a:r>
              <a:rPr lang="en-US" b="0" dirty="0"/>
              <a:t>. </a:t>
            </a:r>
          </a:p>
          <a:p>
            <a:pPr algn="ctr" eaLnBrk="1" hangingPunct="1"/>
            <a:r>
              <a:rPr lang="en-US" b="0" dirty="0"/>
              <a:t>Stone carving (replica), Maya (circa AD 725), Chiapas State, Mexico</a:t>
            </a:r>
            <a:r>
              <a:rPr lang="en-US" dirty="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lacandon"/>
          <p:cNvPicPr>
            <a:picLocks noChangeAspect="1" noChangeArrowheads="1"/>
          </p:cNvPicPr>
          <p:nvPr/>
        </p:nvPicPr>
        <p:blipFill>
          <a:blip r:embed="rId3" cstate="print"/>
          <a:srcRect/>
          <a:stretch>
            <a:fillRect/>
          </a:stretch>
        </p:blipFill>
        <p:spPr bwMode="auto">
          <a:xfrm>
            <a:off x="762000" y="457200"/>
            <a:ext cx="3781425" cy="2741613"/>
          </a:xfrm>
          <a:prstGeom prst="rect">
            <a:avLst/>
          </a:prstGeom>
          <a:noFill/>
        </p:spPr>
      </p:pic>
      <p:sp>
        <p:nvSpPr>
          <p:cNvPr id="40966" name="Text Box 6"/>
          <p:cNvSpPr txBox="1">
            <a:spLocks noChangeArrowheads="1"/>
          </p:cNvSpPr>
          <p:nvPr/>
        </p:nvSpPr>
        <p:spPr bwMode="auto">
          <a:xfrm>
            <a:off x="3124200" y="2209800"/>
            <a:ext cx="1152525" cy="366713"/>
          </a:xfrm>
          <a:prstGeom prst="rect">
            <a:avLst/>
          </a:prstGeom>
          <a:noFill/>
          <a:ln w="9525">
            <a:noFill/>
            <a:miter lim="800000"/>
            <a:headEnd/>
            <a:tailEnd/>
          </a:ln>
          <a:effectLst/>
        </p:spPr>
        <p:txBody>
          <a:bodyPr wrap="none">
            <a:spAutoFit/>
          </a:bodyPr>
          <a:lstStyle/>
          <a:p>
            <a:r>
              <a:rPr lang="en-US" sz="1800" b="0"/>
              <a:t>Lacondon</a:t>
            </a:r>
          </a:p>
        </p:txBody>
      </p:sp>
      <p:sp>
        <p:nvSpPr>
          <p:cNvPr id="40971" name="Text Box 11"/>
          <p:cNvSpPr txBox="1">
            <a:spLocks noChangeArrowheads="1"/>
          </p:cNvSpPr>
          <p:nvPr/>
        </p:nvSpPr>
        <p:spPr bwMode="auto">
          <a:xfrm>
            <a:off x="3810000" y="650875"/>
            <a:ext cx="4059238" cy="457200"/>
          </a:xfrm>
          <a:prstGeom prst="rect">
            <a:avLst/>
          </a:prstGeom>
          <a:noFill/>
          <a:ln w="9525">
            <a:noFill/>
            <a:miter lim="800000"/>
            <a:headEnd/>
            <a:tailEnd/>
          </a:ln>
          <a:effectLst/>
        </p:spPr>
        <p:txBody>
          <a:bodyPr wrap="none">
            <a:spAutoFit/>
          </a:bodyPr>
          <a:lstStyle/>
          <a:p>
            <a:r>
              <a:rPr lang="en-US" sz="2400"/>
              <a:t>“Maya” is a colonial word</a:t>
            </a:r>
            <a:endParaRPr lang="en-GB" sz="2400"/>
          </a:p>
        </p:txBody>
      </p:sp>
      <p:pic>
        <p:nvPicPr>
          <p:cNvPr id="40972" name="Picture 12"/>
          <p:cNvPicPr>
            <a:picLocks noChangeAspect="1" noChangeArrowheads="1"/>
          </p:cNvPicPr>
          <p:nvPr/>
        </p:nvPicPr>
        <p:blipFill>
          <a:blip r:embed="rId4" cstate="print"/>
          <a:srcRect/>
          <a:stretch>
            <a:fillRect/>
          </a:stretch>
        </p:blipFill>
        <p:spPr bwMode="auto">
          <a:xfrm>
            <a:off x="381000" y="3581400"/>
            <a:ext cx="3143250" cy="2357438"/>
          </a:xfrm>
          <a:prstGeom prst="rect">
            <a:avLst/>
          </a:prstGeom>
          <a:noFill/>
          <a:ln w="9525">
            <a:noFill/>
            <a:miter lim="800000"/>
            <a:headEnd/>
            <a:tailEnd/>
          </a:ln>
          <a:effectLst/>
        </p:spPr>
      </p:pic>
      <p:pic>
        <p:nvPicPr>
          <p:cNvPr id="40973" name="Picture 13"/>
          <p:cNvPicPr>
            <a:picLocks noChangeAspect="1" noChangeArrowheads="1"/>
          </p:cNvPicPr>
          <p:nvPr/>
        </p:nvPicPr>
        <p:blipFill>
          <a:blip r:embed="rId5" cstate="print"/>
          <a:srcRect/>
          <a:stretch>
            <a:fillRect/>
          </a:stretch>
        </p:blipFill>
        <p:spPr bwMode="auto">
          <a:xfrm>
            <a:off x="5486400" y="1143000"/>
            <a:ext cx="2514600" cy="1808163"/>
          </a:xfrm>
          <a:prstGeom prst="rect">
            <a:avLst/>
          </a:prstGeom>
          <a:noFill/>
          <a:ln w="9525">
            <a:noFill/>
            <a:miter lim="800000"/>
            <a:headEnd/>
            <a:tailEnd/>
          </a:ln>
          <a:effectLst/>
        </p:spPr>
      </p:pic>
      <p:sp>
        <p:nvSpPr>
          <p:cNvPr id="40974" name="Text Box 14"/>
          <p:cNvSpPr txBox="1">
            <a:spLocks noChangeArrowheads="1"/>
          </p:cNvSpPr>
          <p:nvPr/>
        </p:nvSpPr>
        <p:spPr bwMode="auto">
          <a:xfrm>
            <a:off x="2362200" y="5486400"/>
            <a:ext cx="985838" cy="396875"/>
          </a:xfrm>
          <a:prstGeom prst="rect">
            <a:avLst/>
          </a:prstGeom>
          <a:noFill/>
          <a:ln w="9525">
            <a:noFill/>
            <a:miter lim="800000"/>
            <a:headEnd/>
            <a:tailEnd/>
          </a:ln>
          <a:effectLst/>
        </p:spPr>
        <p:txBody>
          <a:bodyPr wrap="none">
            <a:spAutoFit/>
          </a:bodyPr>
          <a:lstStyle/>
          <a:p>
            <a:r>
              <a:rPr lang="en-US" b="0"/>
              <a:t>Kekchi</a:t>
            </a:r>
            <a:r>
              <a:rPr lang="en-US"/>
              <a:t> </a:t>
            </a:r>
            <a:endParaRPr lang="en-GB"/>
          </a:p>
        </p:txBody>
      </p:sp>
      <p:sp>
        <p:nvSpPr>
          <p:cNvPr id="40975" name="Text Box 15"/>
          <p:cNvSpPr txBox="1">
            <a:spLocks noChangeArrowheads="1"/>
          </p:cNvSpPr>
          <p:nvPr/>
        </p:nvSpPr>
        <p:spPr bwMode="auto">
          <a:xfrm>
            <a:off x="5394325" y="1682750"/>
            <a:ext cx="955675" cy="396875"/>
          </a:xfrm>
          <a:prstGeom prst="rect">
            <a:avLst/>
          </a:prstGeom>
          <a:noFill/>
          <a:ln w="9525">
            <a:noFill/>
            <a:miter lim="800000"/>
            <a:headEnd/>
            <a:tailEnd/>
          </a:ln>
          <a:effectLst/>
        </p:spPr>
        <p:txBody>
          <a:bodyPr wrap="none">
            <a:spAutoFit/>
          </a:bodyPr>
          <a:lstStyle/>
          <a:p>
            <a:r>
              <a:rPr lang="en-US" b="0"/>
              <a:t>Quiche</a:t>
            </a:r>
            <a:endParaRPr lang="en-GB" b="0"/>
          </a:p>
        </p:txBody>
      </p:sp>
      <p:pic>
        <p:nvPicPr>
          <p:cNvPr id="40976" name="Picture 16"/>
          <p:cNvPicPr>
            <a:picLocks noChangeAspect="1" noChangeArrowheads="1"/>
          </p:cNvPicPr>
          <p:nvPr/>
        </p:nvPicPr>
        <p:blipFill>
          <a:blip r:embed="rId6" cstate="print"/>
          <a:srcRect/>
          <a:stretch>
            <a:fillRect/>
          </a:stretch>
        </p:blipFill>
        <p:spPr bwMode="auto">
          <a:xfrm>
            <a:off x="3048000" y="2819400"/>
            <a:ext cx="3352800" cy="2252663"/>
          </a:xfrm>
          <a:prstGeom prst="rect">
            <a:avLst/>
          </a:prstGeom>
          <a:noFill/>
          <a:ln w="9525">
            <a:noFill/>
            <a:miter lim="800000"/>
            <a:headEnd/>
            <a:tailEnd/>
          </a:ln>
          <a:effectLst/>
        </p:spPr>
      </p:pic>
      <p:sp>
        <p:nvSpPr>
          <p:cNvPr id="40978" name="Rectangle 18"/>
          <p:cNvSpPr>
            <a:spLocks noChangeArrowheads="1"/>
          </p:cNvSpPr>
          <p:nvPr/>
        </p:nvSpPr>
        <p:spPr bwMode="auto">
          <a:xfrm>
            <a:off x="4953000" y="4419600"/>
            <a:ext cx="1387475" cy="671513"/>
          </a:xfrm>
          <a:prstGeom prst="rect">
            <a:avLst/>
          </a:prstGeom>
          <a:noFill/>
          <a:ln w="9525">
            <a:noFill/>
            <a:miter lim="800000"/>
            <a:headEnd/>
            <a:tailEnd/>
          </a:ln>
          <a:effectLst/>
        </p:spPr>
        <p:txBody>
          <a:bodyPr wrap="none" anchor="ctr">
            <a:spAutoFit/>
          </a:bodyPr>
          <a:lstStyle/>
          <a:p>
            <a:pPr eaLnBrk="1" hangingPunct="1"/>
            <a:r>
              <a:rPr lang="en-US" b="0"/>
              <a:t>Cakchiquel</a:t>
            </a:r>
          </a:p>
          <a:p>
            <a:endParaRPr lang="en-US" sz="1800" b="0">
              <a:latin typeface="Arial" charset="0"/>
            </a:endParaRPr>
          </a:p>
        </p:txBody>
      </p:sp>
      <p:pic>
        <p:nvPicPr>
          <p:cNvPr id="40979" name="Picture 19"/>
          <p:cNvPicPr>
            <a:picLocks noChangeAspect="1" noChangeArrowheads="1"/>
          </p:cNvPicPr>
          <p:nvPr/>
        </p:nvPicPr>
        <p:blipFill>
          <a:blip r:embed="rId7" cstate="print"/>
          <a:srcRect/>
          <a:stretch>
            <a:fillRect/>
          </a:stretch>
        </p:blipFill>
        <p:spPr bwMode="auto">
          <a:xfrm>
            <a:off x="6553200" y="3352800"/>
            <a:ext cx="1922463" cy="2819400"/>
          </a:xfrm>
          <a:prstGeom prst="rect">
            <a:avLst/>
          </a:prstGeom>
          <a:noFill/>
          <a:ln w="9525">
            <a:noFill/>
            <a:miter lim="800000"/>
            <a:headEnd/>
            <a:tailEnd/>
          </a:ln>
          <a:effectLst/>
        </p:spPr>
      </p:pic>
      <p:sp>
        <p:nvSpPr>
          <p:cNvPr id="40980" name="Text Box 20"/>
          <p:cNvSpPr txBox="1">
            <a:spLocks noChangeArrowheads="1"/>
          </p:cNvSpPr>
          <p:nvPr/>
        </p:nvSpPr>
        <p:spPr bwMode="auto">
          <a:xfrm>
            <a:off x="6781800" y="3810000"/>
            <a:ext cx="725488" cy="396875"/>
          </a:xfrm>
          <a:prstGeom prst="rect">
            <a:avLst/>
          </a:prstGeom>
          <a:noFill/>
          <a:ln w="9525">
            <a:noFill/>
            <a:miter lim="800000"/>
            <a:headEnd/>
            <a:tailEnd/>
          </a:ln>
          <a:effectLst/>
        </p:spPr>
        <p:txBody>
          <a:bodyPr>
            <a:spAutoFit/>
          </a:bodyPr>
          <a:lstStyle/>
          <a:p>
            <a:r>
              <a:rPr lang="en-US" b="0"/>
              <a:t>Mam</a:t>
            </a:r>
            <a:endParaRPr lang="en-GB" b="0"/>
          </a:p>
        </p:txBody>
      </p:sp>
      <p:pic>
        <p:nvPicPr>
          <p:cNvPr id="40981" name="Picture 21"/>
          <p:cNvPicPr>
            <a:picLocks noChangeAspect="1" noChangeArrowheads="1"/>
          </p:cNvPicPr>
          <p:nvPr/>
        </p:nvPicPr>
        <p:blipFill>
          <a:blip r:embed="rId8" cstate="print"/>
          <a:srcRect/>
          <a:stretch>
            <a:fillRect/>
          </a:stretch>
        </p:blipFill>
        <p:spPr bwMode="auto">
          <a:xfrm>
            <a:off x="3886200" y="5029200"/>
            <a:ext cx="2819400" cy="1863725"/>
          </a:xfrm>
          <a:prstGeom prst="rect">
            <a:avLst/>
          </a:prstGeom>
          <a:noFill/>
          <a:ln w="9525">
            <a:noFill/>
            <a:miter lim="800000"/>
            <a:headEnd/>
            <a:tailEnd/>
          </a:ln>
          <a:effectLst/>
        </p:spPr>
      </p:pic>
      <p:sp>
        <p:nvSpPr>
          <p:cNvPr id="40982" name="Text Box 22"/>
          <p:cNvSpPr txBox="1">
            <a:spLocks noChangeArrowheads="1"/>
          </p:cNvSpPr>
          <p:nvPr/>
        </p:nvSpPr>
        <p:spPr bwMode="auto">
          <a:xfrm>
            <a:off x="4098925" y="6178550"/>
            <a:ext cx="931863" cy="396875"/>
          </a:xfrm>
          <a:prstGeom prst="rect">
            <a:avLst/>
          </a:prstGeom>
          <a:noFill/>
          <a:ln w="9525">
            <a:noFill/>
            <a:miter lim="800000"/>
            <a:headEnd/>
            <a:tailEnd/>
          </a:ln>
          <a:effectLst/>
        </p:spPr>
        <p:txBody>
          <a:bodyPr wrap="none">
            <a:spAutoFit/>
          </a:bodyPr>
          <a:lstStyle/>
          <a:p>
            <a:r>
              <a:rPr lang="en-US" b="0"/>
              <a:t>Mopan</a:t>
            </a:r>
            <a:endParaRPr lang="en-GB" b="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ttp://www.nnbh.com/base/35/images/0500051135.jpg"/>
          <p:cNvPicPr>
            <a:picLocks noChangeAspect="1" noChangeArrowheads="1"/>
          </p:cNvPicPr>
          <p:nvPr/>
        </p:nvPicPr>
        <p:blipFill>
          <a:blip r:embed="rId3" r:link="rId4" cstate="print"/>
          <a:srcRect/>
          <a:stretch>
            <a:fillRect/>
          </a:stretch>
        </p:blipFill>
        <p:spPr bwMode="auto">
          <a:xfrm>
            <a:off x="914400" y="4551363"/>
            <a:ext cx="1695450" cy="2601912"/>
          </a:xfrm>
          <a:prstGeom prst="rect">
            <a:avLst/>
          </a:prstGeom>
          <a:noFill/>
        </p:spPr>
      </p:pic>
      <p:pic>
        <p:nvPicPr>
          <p:cNvPr id="27656" name="Picture 8" descr="505113"/>
          <p:cNvPicPr>
            <a:picLocks noChangeAspect="1" noChangeArrowheads="1"/>
          </p:cNvPicPr>
          <p:nvPr/>
        </p:nvPicPr>
        <p:blipFill>
          <a:blip r:embed="rId5" cstate="print"/>
          <a:srcRect/>
          <a:stretch>
            <a:fillRect/>
          </a:stretch>
        </p:blipFill>
        <p:spPr bwMode="auto">
          <a:xfrm>
            <a:off x="3048000" y="4551363"/>
            <a:ext cx="1758950" cy="2519362"/>
          </a:xfrm>
          <a:prstGeom prst="rect">
            <a:avLst/>
          </a:prstGeom>
          <a:noFill/>
        </p:spPr>
      </p:pic>
      <p:pic>
        <p:nvPicPr>
          <p:cNvPr id="27663" name="Picture 15" descr="741158qs"/>
          <p:cNvPicPr>
            <a:picLocks noChangeAspect="1" noChangeArrowheads="1"/>
          </p:cNvPicPr>
          <p:nvPr/>
        </p:nvPicPr>
        <p:blipFill>
          <a:blip r:embed="rId6" cstate="print"/>
          <a:srcRect/>
          <a:stretch>
            <a:fillRect/>
          </a:stretch>
        </p:blipFill>
        <p:spPr bwMode="auto">
          <a:xfrm>
            <a:off x="3657600" y="1057275"/>
            <a:ext cx="1687513" cy="2519363"/>
          </a:xfrm>
          <a:prstGeom prst="rect">
            <a:avLst/>
          </a:prstGeom>
          <a:noFill/>
        </p:spPr>
      </p:pic>
      <p:pic>
        <p:nvPicPr>
          <p:cNvPr id="27664" name="Picture 16" descr="apocalypto_3_071906"/>
          <p:cNvPicPr>
            <a:picLocks noChangeAspect="1" noChangeArrowheads="1"/>
          </p:cNvPicPr>
          <p:nvPr/>
        </p:nvPicPr>
        <p:blipFill>
          <a:blip r:embed="rId7" cstate="print"/>
          <a:srcRect/>
          <a:stretch>
            <a:fillRect/>
          </a:stretch>
        </p:blipFill>
        <p:spPr bwMode="auto">
          <a:xfrm>
            <a:off x="6324600" y="1057275"/>
            <a:ext cx="1797050" cy="2519363"/>
          </a:xfrm>
          <a:prstGeom prst="rect">
            <a:avLst/>
          </a:prstGeom>
          <a:noFill/>
        </p:spPr>
      </p:pic>
      <p:pic>
        <p:nvPicPr>
          <p:cNvPr id="27666" name="Picture 18" descr="ngmmaya"/>
          <p:cNvPicPr>
            <a:picLocks noChangeAspect="1" noChangeArrowheads="1"/>
          </p:cNvPicPr>
          <p:nvPr/>
        </p:nvPicPr>
        <p:blipFill>
          <a:blip r:embed="rId8" cstate="print"/>
          <a:srcRect/>
          <a:stretch>
            <a:fillRect/>
          </a:stretch>
        </p:blipFill>
        <p:spPr bwMode="auto">
          <a:xfrm>
            <a:off x="5105400" y="4551363"/>
            <a:ext cx="3109913" cy="2489200"/>
          </a:xfrm>
          <a:prstGeom prst="rect">
            <a:avLst/>
          </a:prstGeom>
          <a:noFill/>
        </p:spPr>
      </p:pic>
      <p:pic>
        <p:nvPicPr>
          <p:cNvPr id="27668" name="Picture 20" descr="n154575"/>
          <p:cNvPicPr>
            <a:picLocks noChangeAspect="1" noChangeArrowheads="1"/>
          </p:cNvPicPr>
          <p:nvPr/>
        </p:nvPicPr>
        <p:blipFill>
          <a:blip r:embed="rId9" cstate="print"/>
          <a:srcRect/>
          <a:stretch>
            <a:fillRect/>
          </a:stretch>
        </p:blipFill>
        <p:spPr bwMode="auto">
          <a:xfrm>
            <a:off x="1219200" y="974725"/>
            <a:ext cx="1463675" cy="2703513"/>
          </a:xfrm>
          <a:prstGeom prst="rect">
            <a:avLst/>
          </a:prstGeom>
          <a:noFill/>
        </p:spPr>
      </p:pic>
      <p:sp>
        <p:nvSpPr>
          <p:cNvPr id="27669" name="Text Box 21"/>
          <p:cNvSpPr txBox="1">
            <a:spLocks noChangeArrowheads="1"/>
          </p:cNvSpPr>
          <p:nvPr/>
        </p:nvSpPr>
        <p:spPr bwMode="auto">
          <a:xfrm>
            <a:off x="1828800" y="244475"/>
            <a:ext cx="5772150" cy="641350"/>
          </a:xfrm>
          <a:prstGeom prst="rect">
            <a:avLst/>
          </a:prstGeom>
          <a:noFill/>
          <a:ln w="9525">
            <a:noFill/>
            <a:miter lim="800000"/>
            <a:headEnd/>
            <a:tailEnd/>
          </a:ln>
          <a:effectLst/>
        </p:spPr>
        <p:txBody>
          <a:bodyPr wrap="none">
            <a:spAutoFit/>
          </a:bodyPr>
          <a:lstStyle/>
          <a:p>
            <a:r>
              <a:rPr lang="en-US" sz="3600">
                <a:solidFill>
                  <a:schemeClr val="bg2"/>
                </a:solidFill>
              </a:rPr>
              <a:t>Harmless Entertainment</a:t>
            </a:r>
            <a:endParaRPr lang="en-GB" sz="3600">
              <a:solidFill>
                <a:schemeClr val="bg2"/>
              </a:solidFill>
            </a:endParaRPr>
          </a:p>
        </p:txBody>
      </p:sp>
      <p:sp>
        <p:nvSpPr>
          <p:cNvPr id="27670" name="Text Box 22"/>
          <p:cNvSpPr txBox="1">
            <a:spLocks noChangeArrowheads="1"/>
          </p:cNvSpPr>
          <p:nvPr/>
        </p:nvSpPr>
        <p:spPr bwMode="auto">
          <a:xfrm>
            <a:off x="1371600" y="3657600"/>
            <a:ext cx="6605588" cy="641350"/>
          </a:xfrm>
          <a:prstGeom prst="rect">
            <a:avLst/>
          </a:prstGeom>
          <a:noFill/>
          <a:ln w="9525">
            <a:noFill/>
            <a:miter lim="800000"/>
            <a:headEnd/>
            <a:tailEnd/>
          </a:ln>
          <a:effectLst/>
        </p:spPr>
        <p:txBody>
          <a:bodyPr wrap="none">
            <a:spAutoFit/>
          </a:bodyPr>
          <a:lstStyle/>
          <a:p>
            <a:r>
              <a:rPr lang="en-US" sz="3600">
                <a:solidFill>
                  <a:schemeClr val="bg2"/>
                </a:solidFill>
              </a:rPr>
              <a:t>Esoteric Academic Research</a:t>
            </a:r>
            <a:endParaRPr lang="en-GB" sz="3600">
              <a:solidFill>
                <a:schemeClr val="bg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717" y="304800"/>
            <a:ext cx="5138126" cy="667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5410200" y="3124200"/>
            <a:ext cx="228600" cy="228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ahoma" pitchFamily="34" charset="0"/>
            </a:endParaRPr>
          </a:p>
        </p:txBody>
      </p:sp>
      <p:cxnSp>
        <p:nvCxnSpPr>
          <p:cNvPr id="4" name="Straight Arrow Connector 3"/>
          <p:cNvCxnSpPr/>
          <p:nvPr/>
        </p:nvCxnSpPr>
        <p:spPr bwMode="auto">
          <a:xfrm flipH="1">
            <a:off x="5638800" y="2209800"/>
            <a:ext cx="1981200" cy="914400"/>
          </a:xfrm>
          <a:prstGeom prst="straightConnector1">
            <a:avLst/>
          </a:prstGeom>
          <a:solidFill>
            <a:schemeClr val="accent1"/>
          </a:solidFill>
          <a:ln w="38100" cap="flat" cmpd="sng" algn="ctr">
            <a:solidFill>
              <a:srgbClr val="CC0000"/>
            </a:solidFill>
            <a:prstDash val="solid"/>
            <a:round/>
            <a:headEnd type="none" w="med" len="med"/>
            <a:tailEnd type="arrow"/>
          </a:ln>
          <a:effectLst/>
        </p:spPr>
      </p:cxnSp>
      <p:sp>
        <p:nvSpPr>
          <p:cNvPr id="6" name="TextBox 5"/>
          <p:cNvSpPr txBox="1"/>
          <p:nvPr/>
        </p:nvSpPr>
        <p:spPr>
          <a:xfrm>
            <a:off x="7620000" y="2209800"/>
            <a:ext cx="1202573" cy="1015663"/>
          </a:xfrm>
          <a:prstGeom prst="rect">
            <a:avLst/>
          </a:prstGeom>
          <a:noFill/>
        </p:spPr>
        <p:txBody>
          <a:bodyPr wrap="none" rtlCol="0">
            <a:spAutoFit/>
          </a:bodyPr>
          <a:lstStyle/>
          <a:p>
            <a:r>
              <a:rPr lang="en-US" dirty="0" err="1" smtClean="0"/>
              <a:t>Cuello</a:t>
            </a:r>
            <a:endParaRPr lang="en-US" dirty="0" smtClean="0"/>
          </a:p>
          <a:p>
            <a:r>
              <a:rPr lang="en-US" dirty="0" smtClean="0"/>
              <a:t>Belize</a:t>
            </a:r>
          </a:p>
          <a:p>
            <a:r>
              <a:rPr lang="en-US" dirty="0" smtClean="0"/>
              <a:t>ca 1100</a:t>
            </a:r>
            <a:endParaRPr lang="en-US" dirty="0"/>
          </a:p>
        </p:txBody>
      </p:sp>
    </p:spTree>
    <p:extLst>
      <p:ext uri="{BB962C8B-B14F-4D97-AF65-F5344CB8AC3E}">
        <p14:creationId xmlns:p14="http://schemas.microsoft.com/office/powerpoint/2010/main" val="1169157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tiquity.ac.uk/projgall/estrada_belli298/images/fi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85800"/>
            <a:ext cx="4267200" cy="56936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86400" y="2209800"/>
            <a:ext cx="3124988" cy="954107"/>
          </a:xfrm>
          <a:prstGeom prst="rect">
            <a:avLst/>
          </a:prstGeom>
        </p:spPr>
        <p:txBody>
          <a:bodyPr wrap="square">
            <a:spAutoFit/>
          </a:bodyPr>
          <a:lstStyle/>
          <a:p>
            <a:pPr algn="ctr"/>
            <a:r>
              <a:rPr lang="en-US" sz="2800" b="0" dirty="0" err="1">
                <a:solidFill>
                  <a:srgbClr val="D31920"/>
                </a:solidFill>
                <a:latin typeface="Gill Sans MT" panose="020B0502020104020203" pitchFamily="34" charset="0"/>
              </a:rPr>
              <a:t>Cival</a:t>
            </a:r>
            <a:r>
              <a:rPr lang="en-US" sz="2800" b="0" dirty="0">
                <a:solidFill>
                  <a:srgbClr val="D31920"/>
                </a:solidFill>
                <a:latin typeface="Gill Sans MT" panose="020B0502020104020203" pitchFamily="34" charset="0"/>
              </a:rPr>
              <a:t>, Petén, Guatemala</a:t>
            </a:r>
            <a:endParaRPr lang="en-US" sz="2800" b="0" i="0" dirty="0">
              <a:solidFill>
                <a:srgbClr val="D31920"/>
              </a:solidFill>
              <a:effectLst/>
              <a:latin typeface="Gill Sans MT" panose="020B0502020104020203" pitchFamily="34" charset="0"/>
            </a:endParaRPr>
          </a:p>
        </p:txBody>
      </p:sp>
    </p:spTree>
    <p:extLst>
      <p:ext uri="{BB962C8B-B14F-4D97-AF65-F5344CB8AC3E}">
        <p14:creationId xmlns:p14="http://schemas.microsoft.com/office/powerpoint/2010/main" val="1778159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1054100" cy="3024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9072"/>
          <a:stretch/>
        </p:blipFill>
        <p:spPr bwMode="auto">
          <a:xfrm>
            <a:off x="2819400" y="771167"/>
            <a:ext cx="3352800" cy="427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41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9048</TotalTime>
  <Words>5419</Words>
  <Application>Microsoft Office PowerPoint</Application>
  <PresentationFormat>Custom</PresentationFormat>
  <Paragraphs>873</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Black</vt:lpstr>
      <vt:lpstr>Gill Sans MT</vt:lpstr>
      <vt:lpstr>Tahoma</vt:lpstr>
      <vt:lpstr>Times New Roman</vt:lpstr>
      <vt:lpstr>Wingdings</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Indiana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Anne</dc:creator>
  <cp:lastModifiedBy>Pyburn, K. Anne</cp:lastModifiedBy>
  <cp:revision>109</cp:revision>
  <cp:lastPrinted>2015-06-07T20:11:19Z</cp:lastPrinted>
  <dcterms:created xsi:type="dcterms:W3CDTF">2006-01-22T22:16:25Z</dcterms:created>
  <dcterms:modified xsi:type="dcterms:W3CDTF">2017-08-30T13:41:22Z</dcterms:modified>
</cp:coreProperties>
</file>